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  <p:sldMasterId id="2147483720" r:id="rId4"/>
    <p:sldMasterId id="2147483732" r:id="rId5"/>
  </p:sldMasterIdLst>
  <p:notesMasterIdLst>
    <p:notesMasterId r:id="rId18"/>
  </p:notesMasterIdLst>
  <p:sldIdLst>
    <p:sldId id="273" r:id="rId6"/>
    <p:sldId id="337" r:id="rId7"/>
    <p:sldId id="341" r:id="rId8"/>
    <p:sldId id="314" r:id="rId9"/>
    <p:sldId id="325" r:id="rId10"/>
    <p:sldId id="327" r:id="rId11"/>
    <p:sldId id="344" r:id="rId12"/>
    <p:sldId id="328" r:id="rId13"/>
    <p:sldId id="342" r:id="rId14"/>
    <p:sldId id="329" r:id="rId15"/>
    <p:sldId id="302" r:id="rId16"/>
    <p:sldId id="306" r:id="rId17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66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06" autoAdjust="0"/>
    <p:restoredTop sz="94660"/>
  </p:normalViewPr>
  <p:slideViewPr>
    <p:cSldViewPr>
      <p:cViewPr varScale="1">
        <p:scale>
          <a:sx n="92" d="100"/>
          <a:sy n="92" d="100"/>
        </p:scale>
        <p:origin x="-588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33A426-731D-44D2-9664-01AFDD6B9813}" type="doc">
      <dgm:prSet loTypeId="urn:microsoft.com/office/officeart/2005/8/layout/radial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7411511D-3A6E-47AB-8855-C03924910F1C}">
      <dgm:prSet phldrT="[Texto]"/>
      <dgm:spPr/>
      <dgm:t>
        <a:bodyPr/>
        <a:lstStyle/>
        <a:p>
          <a:r>
            <a:rPr lang="es-ES" b="1" dirty="0" smtClean="0"/>
            <a:t>Infraestructura sustentable e inteligente</a:t>
          </a:r>
          <a:endParaRPr lang="es-ES" b="1" dirty="0"/>
        </a:p>
      </dgm:t>
    </dgm:pt>
    <dgm:pt modelId="{A02951D2-DC0D-44DC-A693-A3652D7BCBCA}" type="parTrans" cxnId="{ACE4977B-70F0-4A49-ACA2-2AA2E1CFBE00}">
      <dgm:prSet/>
      <dgm:spPr/>
      <dgm:t>
        <a:bodyPr/>
        <a:lstStyle/>
        <a:p>
          <a:endParaRPr lang="es-ES"/>
        </a:p>
      </dgm:t>
    </dgm:pt>
    <dgm:pt modelId="{A06F678F-8680-4544-B46F-10C6BC9DE06D}" type="sibTrans" cxnId="{ACE4977B-70F0-4A49-ACA2-2AA2E1CFBE00}">
      <dgm:prSet/>
      <dgm:spPr/>
      <dgm:t>
        <a:bodyPr/>
        <a:lstStyle/>
        <a:p>
          <a:endParaRPr lang="es-ES"/>
        </a:p>
      </dgm:t>
    </dgm:pt>
    <dgm:pt modelId="{839B48FB-74CC-49A6-81FA-84AC3E0EE7BC}">
      <dgm:prSet phldrT="[Texto]"/>
      <dgm:spPr/>
      <dgm:t>
        <a:bodyPr/>
        <a:lstStyle/>
        <a:p>
          <a:r>
            <a:rPr lang="es-ES" dirty="0" smtClean="0"/>
            <a:t>Protección ambiental</a:t>
          </a:r>
          <a:endParaRPr lang="es-ES" dirty="0"/>
        </a:p>
      </dgm:t>
    </dgm:pt>
    <dgm:pt modelId="{81018CF3-5A90-45E7-99AE-FA552F147BFF}" type="parTrans" cxnId="{595BEEAA-1318-49D8-9B9B-F5FD7E5306C6}">
      <dgm:prSet/>
      <dgm:spPr/>
      <dgm:t>
        <a:bodyPr/>
        <a:lstStyle/>
        <a:p>
          <a:endParaRPr lang="es-ES"/>
        </a:p>
      </dgm:t>
    </dgm:pt>
    <dgm:pt modelId="{9E579659-6442-4DC6-B550-75E88D0A6594}" type="sibTrans" cxnId="{595BEEAA-1318-49D8-9B9B-F5FD7E5306C6}">
      <dgm:prSet/>
      <dgm:spPr/>
      <dgm:t>
        <a:bodyPr/>
        <a:lstStyle/>
        <a:p>
          <a:endParaRPr lang="es-ES"/>
        </a:p>
      </dgm:t>
    </dgm:pt>
    <dgm:pt modelId="{522DDAD1-48B3-48B1-9A39-2A1A0C5B0ABC}">
      <dgm:prSet phldrT="[Texto]" custT="1"/>
      <dgm:spPr/>
      <dgm:t>
        <a:bodyPr/>
        <a:lstStyle/>
        <a:p>
          <a:r>
            <a:rPr lang="es-ES" sz="2800" dirty="0" err="1" smtClean="0"/>
            <a:t>TICs</a:t>
          </a:r>
          <a:endParaRPr lang="es-ES" sz="2800" dirty="0"/>
        </a:p>
      </dgm:t>
    </dgm:pt>
    <dgm:pt modelId="{E50430FB-6332-49A4-8375-DF5C8F24FC6D}" type="parTrans" cxnId="{961EF90B-FCD2-4B6B-8629-6D24845F9D3F}">
      <dgm:prSet/>
      <dgm:spPr/>
      <dgm:t>
        <a:bodyPr/>
        <a:lstStyle/>
        <a:p>
          <a:endParaRPr lang="es-ES"/>
        </a:p>
      </dgm:t>
    </dgm:pt>
    <dgm:pt modelId="{AE653126-572F-4F43-B160-A0E2B655D626}" type="sibTrans" cxnId="{961EF90B-FCD2-4B6B-8629-6D24845F9D3F}">
      <dgm:prSet/>
      <dgm:spPr/>
      <dgm:t>
        <a:bodyPr/>
        <a:lstStyle/>
        <a:p>
          <a:endParaRPr lang="es-ES"/>
        </a:p>
      </dgm:t>
    </dgm:pt>
    <dgm:pt modelId="{8250F0D6-E83F-46F8-8554-EA8A0B707062}" type="pres">
      <dgm:prSet presAssocID="{EA33A426-731D-44D2-9664-01AFDD6B981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E0D1485-398D-4635-8979-E3B90BC55E04}" type="pres">
      <dgm:prSet presAssocID="{7411511D-3A6E-47AB-8855-C03924910F1C}" presName="centerShape" presStyleLbl="node0" presStyleIdx="0" presStyleCnt="1"/>
      <dgm:spPr/>
      <dgm:t>
        <a:bodyPr/>
        <a:lstStyle/>
        <a:p>
          <a:endParaRPr lang="es-ES"/>
        </a:p>
      </dgm:t>
    </dgm:pt>
    <dgm:pt modelId="{4D59C835-03F2-4E61-8E20-47EB33EA1796}" type="pres">
      <dgm:prSet presAssocID="{81018CF3-5A90-45E7-99AE-FA552F147BFF}" presName="parTrans" presStyleLbl="bgSibTrans2D1" presStyleIdx="0" presStyleCnt="2"/>
      <dgm:spPr/>
      <dgm:t>
        <a:bodyPr/>
        <a:lstStyle/>
        <a:p>
          <a:endParaRPr lang="es-ES"/>
        </a:p>
      </dgm:t>
    </dgm:pt>
    <dgm:pt modelId="{0104BE76-0BEA-4D03-8577-49402F002835}" type="pres">
      <dgm:prSet presAssocID="{839B48FB-74CC-49A6-81FA-84AC3E0EE7B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F31C17-3A0C-43BA-B7F4-3119D63BF577}" type="pres">
      <dgm:prSet presAssocID="{E50430FB-6332-49A4-8375-DF5C8F24FC6D}" presName="parTrans" presStyleLbl="bgSibTrans2D1" presStyleIdx="1" presStyleCnt="2"/>
      <dgm:spPr/>
      <dgm:t>
        <a:bodyPr/>
        <a:lstStyle/>
        <a:p>
          <a:endParaRPr lang="es-ES"/>
        </a:p>
      </dgm:t>
    </dgm:pt>
    <dgm:pt modelId="{ACCCEF3D-CA7F-480C-88D4-1893C647D18C}" type="pres">
      <dgm:prSet presAssocID="{522DDAD1-48B3-48B1-9A39-2A1A0C5B0AB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BD7996E-CAFE-4E88-A5E9-2135485A7877}" type="presOf" srcId="{522DDAD1-48B3-48B1-9A39-2A1A0C5B0ABC}" destId="{ACCCEF3D-CA7F-480C-88D4-1893C647D18C}" srcOrd="0" destOrd="0" presId="urn:microsoft.com/office/officeart/2005/8/layout/radial4"/>
    <dgm:cxn modelId="{ACE4977B-70F0-4A49-ACA2-2AA2E1CFBE00}" srcId="{EA33A426-731D-44D2-9664-01AFDD6B9813}" destId="{7411511D-3A6E-47AB-8855-C03924910F1C}" srcOrd="0" destOrd="0" parTransId="{A02951D2-DC0D-44DC-A693-A3652D7BCBCA}" sibTransId="{A06F678F-8680-4544-B46F-10C6BC9DE06D}"/>
    <dgm:cxn modelId="{DE9D4591-2ACA-4478-AB49-CC8825D199E0}" type="presOf" srcId="{839B48FB-74CC-49A6-81FA-84AC3E0EE7BC}" destId="{0104BE76-0BEA-4D03-8577-49402F002835}" srcOrd="0" destOrd="0" presId="urn:microsoft.com/office/officeart/2005/8/layout/radial4"/>
    <dgm:cxn modelId="{595BEEAA-1318-49D8-9B9B-F5FD7E5306C6}" srcId="{7411511D-3A6E-47AB-8855-C03924910F1C}" destId="{839B48FB-74CC-49A6-81FA-84AC3E0EE7BC}" srcOrd="0" destOrd="0" parTransId="{81018CF3-5A90-45E7-99AE-FA552F147BFF}" sibTransId="{9E579659-6442-4DC6-B550-75E88D0A6594}"/>
    <dgm:cxn modelId="{1CEC3146-88F9-4F21-8766-526759D9687A}" type="presOf" srcId="{EA33A426-731D-44D2-9664-01AFDD6B9813}" destId="{8250F0D6-E83F-46F8-8554-EA8A0B707062}" srcOrd="0" destOrd="0" presId="urn:microsoft.com/office/officeart/2005/8/layout/radial4"/>
    <dgm:cxn modelId="{961EF90B-FCD2-4B6B-8629-6D24845F9D3F}" srcId="{7411511D-3A6E-47AB-8855-C03924910F1C}" destId="{522DDAD1-48B3-48B1-9A39-2A1A0C5B0ABC}" srcOrd="1" destOrd="0" parTransId="{E50430FB-6332-49A4-8375-DF5C8F24FC6D}" sibTransId="{AE653126-572F-4F43-B160-A0E2B655D626}"/>
    <dgm:cxn modelId="{807FC9FD-3FAA-4FFB-AD58-B84FF19043B0}" type="presOf" srcId="{7411511D-3A6E-47AB-8855-C03924910F1C}" destId="{FE0D1485-398D-4635-8979-E3B90BC55E04}" srcOrd="0" destOrd="0" presId="urn:microsoft.com/office/officeart/2005/8/layout/radial4"/>
    <dgm:cxn modelId="{A70E6436-D2F1-4FBA-955B-65ED005CD91A}" type="presOf" srcId="{81018CF3-5A90-45E7-99AE-FA552F147BFF}" destId="{4D59C835-03F2-4E61-8E20-47EB33EA1796}" srcOrd="0" destOrd="0" presId="urn:microsoft.com/office/officeart/2005/8/layout/radial4"/>
    <dgm:cxn modelId="{E1395D69-5310-4B23-87A2-4D5B122BBDAC}" type="presOf" srcId="{E50430FB-6332-49A4-8375-DF5C8F24FC6D}" destId="{FDF31C17-3A0C-43BA-B7F4-3119D63BF577}" srcOrd="0" destOrd="0" presId="urn:microsoft.com/office/officeart/2005/8/layout/radial4"/>
    <dgm:cxn modelId="{2AE49755-D3E4-4165-8B77-C143DF214E4C}" type="presParOf" srcId="{8250F0D6-E83F-46F8-8554-EA8A0B707062}" destId="{FE0D1485-398D-4635-8979-E3B90BC55E04}" srcOrd="0" destOrd="0" presId="urn:microsoft.com/office/officeart/2005/8/layout/radial4"/>
    <dgm:cxn modelId="{1A216831-9837-49C2-8DB0-473A9A387555}" type="presParOf" srcId="{8250F0D6-E83F-46F8-8554-EA8A0B707062}" destId="{4D59C835-03F2-4E61-8E20-47EB33EA1796}" srcOrd="1" destOrd="0" presId="urn:microsoft.com/office/officeart/2005/8/layout/radial4"/>
    <dgm:cxn modelId="{1011B0FE-556D-4CBF-B80A-AF7CF1EA96F7}" type="presParOf" srcId="{8250F0D6-E83F-46F8-8554-EA8A0B707062}" destId="{0104BE76-0BEA-4D03-8577-49402F002835}" srcOrd="2" destOrd="0" presId="urn:microsoft.com/office/officeart/2005/8/layout/radial4"/>
    <dgm:cxn modelId="{D2F67354-F579-4E67-9340-5DEED414D86F}" type="presParOf" srcId="{8250F0D6-E83F-46F8-8554-EA8A0B707062}" destId="{FDF31C17-3A0C-43BA-B7F4-3119D63BF577}" srcOrd="3" destOrd="0" presId="urn:microsoft.com/office/officeart/2005/8/layout/radial4"/>
    <dgm:cxn modelId="{1DB2F4EB-672C-41E2-A04B-7D7446010A0C}" type="presParOf" srcId="{8250F0D6-E83F-46F8-8554-EA8A0B707062}" destId="{ACCCEF3D-CA7F-480C-88D4-1893C647D18C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57DB0E-EDB7-42D3-BD3B-6872EB9BFF94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54099D6B-5B99-4BA7-AD21-00813AA4C28C}">
      <dgm:prSet phldrT="[Texto]" custT="1"/>
      <dgm:spPr/>
      <dgm:t>
        <a:bodyPr/>
        <a:lstStyle/>
        <a:p>
          <a:r>
            <a:rPr lang="es-ES" sz="2400" b="0" dirty="0" smtClean="0"/>
            <a:t>Medio Ambiente</a:t>
          </a:r>
          <a:endParaRPr lang="es-ES" sz="2400" b="0" dirty="0"/>
        </a:p>
      </dgm:t>
    </dgm:pt>
    <dgm:pt modelId="{A0231B1B-49A3-45E0-BC9C-10D73B2FDABE}" type="parTrans" cxnId="{4609E880-FA6F-4C15-976E-7FE4A6F89CC6}">
      <dgm:prSet/>
      <dgm:spPr/>
      <dgm:t>
        <a:bodyPr/>
        <a:lstStyle/>
        <a:p>
          <a:endParaRPr lang="es-ES"/>
        </a:p>
      </dgm:t>
    </dgm:pt>
    <dgm:pt modelId="{26768A79-D033-45BB-943E-110E25E0CCF3}" type="sibTrans" cxnId="{4609E880-FA6F-4C15-976E-7FE4A6F89CC6}">
      <dgm:prSet/>
      <dgm:spPr/>
      <dgm:t>
        <a:bodyPr/>
        <a:lstStyle/>
        <a:p>
          <a:endParaRPr lang="es-ES"/>
        </a:p>
      </dgm:t>
    </dgm:pt>
    <dgm:pt modelId="{622359A3-4E4C-4CE9-88F2-043B566E6E88}">
      <dgm:prSet phldrT="[Texto]" custT="1"/>
      <dgm:spPr/>
      <dgm:t>
        <a:bodyPr/>
        <a:lstStyle/>
        <a:p>
          <a:r>
            <a:rPr lang="es-ES" sz="1800" b="1" dirty="0" smtClean="0">
              <a:solidFill>
                <a:srgbClr val="663300"/>
              </a:solidFill>
            </a:rPr>
            <a:t>Gestión hídrica sustentable</a:t>
          </a:r>
          <a:endParaRPr lang="es-ES" sz="1800" b="1" dirty="0">
            <a:solidFill>
              <a:srgbClr val="663300"/>
            </a:solidFill>
          </a:endParaRPr>
        </a:p>
      </dgm:t>
    </dgm:pt>
    <dgm:pt modelId="{084086C4-C127-4402-BEF4-B89A8E266FE7}" type="parTrans" cxnId="{8D0F26A1-DDC5-42C1-831D-B12BC3DD590F}">
      <dgm:prSet/>
      <dgm:spPr/>
      <dgm:t>
        <a:bodyPr/>
        <a:lstStyle/>
        <a:p>
          <a:endParaRPr lang="es-ES"/>
        </a:p>
      </dgm:t>
    </dgm:pt>
    <dgm:pt modelId="{8DFD2CC7-90E3-490E-BD13-997A2F70F67C}" type="sibTrans" cxnId="{8D0F26A1-DDC5-42C1-831D-B12BC3DD590F}">
      <dgm:prSet/>
      <dgm:spPr/>
      <dgm:t>
        <a:bodyPr/>
        <a:lstStyle/>
        <a:p>
          <a:endParaRPr lang="es-ES"/>
        </a:p>
      </dgm:t>
    </dgm:pt>
    <dgm:pt modelId="{54653887-5D10-42D9-98D1-B56B5EA11CCB}">
      <dgm:prSet phldrT="[Texto]" custT="1"/>
      <dgm:spPr/>
      <dgm:t>
        <a:bodyPr/>
        <a:lstStyle/>
        <a:p>
          <a:r>
            <a:rPr lang="es-ES" sz="2400" dirty="0" err="1" smtClean="0"/>
            <a:t>TICs</a:t>
          </a:r>
          <a:endParaRPr lang="es-ES" sz="2400" dirty="0"/>
        </a:p>
      </dgm:t>
    </dgm:pt>
    <dgm:pt modelId="{744FFC99-ABC3-4149-8F6A-50FAFD41E857}" type="parTrans" cxnId="{48DDEDE8-0500-41FB-A1C9-98342BDA35BB}">
      <dgm:prSet/>
      <dgm:spPr/>
      <dgm:t>
        <a:bodyPr/>
        <a:lstStyle/>
        <a:p>
          <a:endParaRPr lang="es-ES"/>
        </a:p>
      </dgm:t>
    </dgm:pt>
    <dgm:pt modelId="{5EED31B5-5604-48E7-9948-7CEAA1DD7D1B}" type="sibTrans" cxnId="{48DDEDE8-0500-41FB-A1C9-98342BDA35BB}">
      <dgm:prSet/>
      <dgm:spPr/>
      <dgm:t>
        <a:bodyPr/>
        <a:lstStyle/>
        <a:p>
          <a:endParaRPr lang="es-ES"/>
        </a:p>
      </dgm:t>
    </dgm:pt>
    <dgm:pt modelId="{557D1706-AD80-4E0A-9FC0-2D178B8F1810}">
      <dgm:prSet phldrT="[Texto]" custT="1"/>
      <dgm:spPr/>
      <dgm:t>
        <a:bodyPr/>
        <a:lstStyle/>
        <a:p>
          <a:r>
            <a:rPr lang="es-ES" sz="1800" b="1" dirty="0" smtClean="0">
              <a:solidFill>
                <a:srgbClr val="663300"/>
              </a:solidFill>
            </a:rPr>
            <a:t>Big data</a:t>
          </a:r>
          <a:endParaRPr lang="es-ES" sz="1800" b="1" dirty="0">
            <a:solidFill>
              <a:srgbClr val="663300"/>
            </a:solidFill>
          </a:endParaRPr>
        </a:p>
      </dgm:t>
    </dgm:pt>
    <dgm:pt modelId="{C24CA13A-5FFA-41EF-B4AD-F9B9D9A64667}" type="parTrans" cxnId="{1D90194E-A324-4753-9A01-49E1EC9FE3E1}">
      <dgm:prSet/>
      <dgm:spPr/>
      <dgm:t>
        <a:bodyPr/>
        <a:lstStyle/>
        <a:p>
          <a:endParaRPr lang="es-ES"/>
        </a:p>
      </dgm:t>
    </dgm:pt>
    <dgm:pt modelId="{EFB7887C-3545-4016-8313-E1FCD3E05E4F}" type="sibTrans" cxnId="{1D90194E-A324-4753-9A01-49E1EC9FE3E1}">
      <dgm:prSet/>
      <dgm:spPr/>
      <dgm:t>
        <a:bodyPr/>
        <a:lstStyle/>
        <a:p>
          <a:endParaRPr lang="es-ES"/>
        </a:p>
      </dgm:t>
    </dgm:pt>
    <dgm:pt modelId="{618616FF-8A27-496E-9383-B66EB122F4C0}">
      <dgm:prSet phldrT="[Texto]" custT="1"/>
      <dgm:spPr/>
      <dgm:t>
        <a:bodyPr/>
        <a:lstStyle/>
        <a:p>
          <a:r>
            <a:rPr lang="es-ES" sz="1800" b="1" dirty="0" smtClean="0">
              <a:solidFill>
                <a:srgbClr val="663300"/>
              </a:solidFill>
            </a:rPr>
            <a:t>Digitalización</a:t>
          </a:r>
          <a:endParaRPr lang="es-ES" sz="1800" b="1" dirty="0">
            <a:solidFill>
              <a:srgbClr val="663300"/>
            </a:solidFill>
          </a:endParaRPr>
        </a:p>
      </dgm:t>
    </dgm:pt>
    <dgm:pt modelId="{00E806C8-ED2C-499A-83B6-9A79E4FB2E4B}" type="parTrans" cxnId="{80931101-8D5F-4EEC-A869-0D5A4AB5BEFD}">
      <dgm:prSet/>
      <dgm:spPr/>
      <dgm:t>
        <a:bodyPr/>
        <a:lstStyle/>
        <a:p>
          <a:endParaRPr lang="es-ES"/>
        </a:p>
      </dgm:t>
    </dgm:pt>
    <dgm:pt modelId="{57EEFD6E-D8EB-410F-9F6C-94FC1EE8EA51}" type="sibTrans" cxnId="{80931101-8D5F-4EEC-A869-0D5A4AB5BEFD}">
      <dgm:prSet/>
      <dgm:spPr/>
      <dgm:t>
        <a:bodyPr/>
        <a:lstStyle/>
        <a:p>
          <a:endParaRPr lang="es-ES"/>
        </a:p>
      </dgm:t>
    </dgm:pt>
    <dgm:pt modelId="{A5C6363E-0765-4580-93B9-F82879233EDD}">
      <dgm:prSet phldrT="[Texto]" custT="1"/>
      <dgm:spPr/>
      <dgm:t>
        <a:bodyPr/>
        <a:lstStyle/>
        <a:p>
          <a:r>
            <a:rPr lang="es-ES" sz="2400" dirty="0" smtClean="0"/>
            <a:t>Infraestructura</a:t>
          </a:r>
          <a:endParaRPr lang="es-ES" sz="2400" dirty="0"/>
        </a:p>
      </dgm:t>
    </dgm:pt>
    <dgm:pt modelId="{A92B6F51-6CEF-4E78-9620-58A8DB760B54}" type="parTrans" cxnId="{559574AE-60E5-4929-8113-6B99A6DB27FF}">
      <dgm:prSet/>
      <dgm:spPr/>
      <dgm:t>
        <a:bodyPr/>
        <a:lstStyle/>
        <a:p>
          <a:endParaRPr lang="es-ES"/>
        </a:p>
      </dgm:t>
    </dgm:pt>
    <dgm:pt modelId="{2F974646-CAFB-4FF8-B8D2-EEFB13696CFA}" type="sibTrans" cxnId="{559574AE-60E5-4929-8113-6B99A6DB27FF}">
      <dgm:prSet/>
      <dgm:spPr/>
      <dgm:t>
        <a:bodyPr/>
        <a:lstStyle/>
        <a:p>
          <a:endParaRPr lang="es-ES"/>
        </a:p>
      </dgm:t>
    </dgm:pt>
    <dgm:pt modelId="{EEAE79A5-0B35-4DAC-B299-F97E6FEB49E3}">
      <dgm:prSet phldrT="[Texto]" custT="1"/>
      <dgm:spPr/>
      <dgm:t>
        <a:bodyPr/>
        <a:lstStyle/>
        <a:p>
          <a:r>
            <a:rPr lang="es-ES" sz="1800" b="1" dirty="0" smtClean="0">
              <a:solidFill>
                <a:srgbClr val="663300"/>
              </a:solidFill>
            </a:rPr>
            <a:t>Puertos</a:t>
          </a:r>
          <a:endParaRPr lang="es-ES" sz="1800" b="1" dirty="0">
            <a:solidFill>
              <a:srgbClr val="663300"/>
            </a:solidFill>
          </a:endParaRPr>
        </a:p>
      </dgm:t>
    </dgm:pt>
    <dgm:pt modelId="{C2210A8A-1699-43DF-9FCC-98CA9D841374}" type="parTrans" cxnId="{25B03AA2-CBAE-4400-BA22-1C1BCD7D07CB}">
      <dgm:prSet/>
      <dgm:spPr/>
      <dgm:t>
        <a:bodyPr/>
        <a:lstStyle/>
        <a:p>
          <a:endParaRPr lang="es-ES"/>
        </a:p>
      </dgm:t>
    </dgm:pt>
    <dgm:pt modelId="{7864647C-1E6B-4886-BEE3-1E0308F504B0}" type="sibTrans" cxnId="{25B03AA2-CBAE-4400-BA22-1C1BCD7D07CB}">
      <dgm:prSet/>
      <dgm:spPr/>
      <dgm:t>
        <a:bodyPr/>
        <a:lstStyle/>
        <a:p>
          <a:endParaRPr lang="es-ES"/>
        </a:p>
      </dgm:t>
    </dgm:pt>
    <dgm:pt modelId="{DC70CFF5-4F42-467E-9791-AAA6E2E917A6}">
      <dgm:prSet phldrT="[Texto]" custT="1"/>
      <dgm:spPr/>
      <dgm:t>
        <a:bodyPr/>
        <a:lstStyle/>
        <a:p>
          <a:r>
            <a:rPr lang="es-ES" sz="1800" b="1" dirty="0" smtClean="0">
              <a:solidFill>
                <a:srgbClr val="663300"/>
              </a:solidFill>
            </a:rPr>
            <a:t>Internet de las cosas</a:t>
          </a:r>
          <a:endParaRPr lang="es-ES" sz="1800" b="1" dirty="0">
            <a:solidFill>
              <a:srgbClr val="663300"/>
            </a:solidFill>
          </a:endParaRPr>
        </a:p>
      </dgm:t>
    </dgm:pt>
    <dgm:pt modelId="{2A0B40A6-540C-4CC9-AB14-3A0A4E6F9513}" type="parTrans" cxnId="{DF2231AD-1CDA-4179-B45D-5A6C7B6A277B}">
      <dgm:prSet/>
      <dgm:spPr/>
      <dgm:t>
        <a:bodyPr/>
        <a:lstStyle/>
        <a:p>
          <a:endParaRPr lang="es-ES"/>
        </a:p>
      </dgm:t>
    </dgm:pt>
    <dgm:pt modelId="{08D95AC1-EF4A-4ACD-B161-037D8A0B6A5D}" type="sibTrans" cxnId="{DF2231AD-1CDA-4179-B45D-5A6C7B6A277B}">
      <dgm:prSet/>
      <dgm:spPr/>
      <dgm:t>
        <a:bodyPr/>
        <a:lstStyle/>
        <a:p>
          <a:endParaRPr lang="es-ES"/>
        </a:p>
      </dgm:t>
    </dgm:pt>
    <dgm:pt modelId="{549F0A52-DE9A-4622-BE19-D4B5D3B4B32D}">
      <dgm:prSet phldrT="[Texto]" custT="1"/>
      <dgm:spPr/>
      <dgm:t>
        <a:bodyPr/>
        <a:lstStyle/>
        <a:p>
          <a:r>
            <a:rPr lang="es-ES" sz="1800" b="1" dirty="0" smtClean="0">
              <a:solidFill>
                <a:srgbClr val="663300"/>
              </a:solidFill>
            </a:rPr>
            <a:t>Flota</a:t>
          </a:r>
          <a:endParaRPr lang="es-ES" sz="1800" b="1" dirty="0">
            <a:solidFill>
              <a:srgbClr val="663300"/>
            </a:solidFill>
          </a:endParaRPr>
        </a:p>
      </dgm:t>
    </dgm:pt>
    <dgm:pt modelId="{0F2EC307-0811-4B35-AB57-56E12B35DA7B}" type="parTrans" cxnId="{25EC7BF9-D309-45A6-A6C3-D285CD16B680}">
      <dgm:prSet/>
      <dgm:spPr/>
      <dgm:t>
        <a:bodyPr/>
        <a:lstStyle/>
        <a:p>
          <a:endParaRPr lang="es-ES"/>
        </a:p>
      </dgm:t>
    </dgm:pt>
    <dgm:pt modelId="{F734FE7B-CD31-4A4C-B5B1-48A512FF13DD}" type="sibTrans" cxnId="{25EC7BF9-D309-45A6-A6C3-D285CD16B680}">
      <dgm:prSet/>
      <dgm:spPr/>
      <dgm:t>
        <a:bodyPr/>
        <a:lstStyle/>
        <a:p>
          <a:endParaRPr lang="es-ES"/>
        </a:p>
      </dgm:t>
    </dgm:pt>
    <dgm:pt modelId="{8DB66959-A126-40BC-9996-B92D4990FB61}">
      <dgm:prSet phldrT="[Texto]" custT="1"/>
      <dgm:spPr/>
      <dgm:t>
        <a:bodyPr/>
        <a:lstStyle/>
        <a:p>
          <a:r>
            <a:rPr lang="es-ES" sz="1800" b="1" dirty="0" err="1" smtClean="0">
              <a:solidFill>
                <a:srgbClr val="663300"/>
              </a:solidFill>
            </a:rPr>
            <a:t>Intermodalidad</a:t>
          </a:r>
          <a:endParaRPr lang="es-ES" sz="1800" b="1" dirty="0">
            <a:solidFill>
              <a:srgbClr val="663300"/>
            </a:solidFill>
          </a:endParaRPr>
        </a:p>
      </dgm:t>
    </dgm:pt>
    <dgm:pt modelId="{64148D5A-1940-4691-95E7-1D862F477559}" type="parTrans" cxnId="{72D2B9E5-9C38-4C72-9D3B-99C11D587834}">
      <dgm:prSet/>
      <dgm:spPr/>
      <dgm:t>
        <a:bodyPr/>
        <a:lstStyle/>
        <a:p>
          <a:endParaRPr lang="es-ES"/>
        </a:p>
      </dgm:t>
    </dgm:pt>
    <dgm:pt modelId="{2A5E64D5-FE87-4B72-A518-4237B7DBA6C9}" type="sibTrans" cxnId="{72D2B9E5-9C38-4C72-9D3B-99C11D587834}">
      <dgm:prSet/>
      <dgm:spPr/>
      <dgm:t>
        <a:bodyPr/>
        <a:lstStyle/>
        <a:p>
          <a:endParaRPr lang="es-ES"/>
        </a:p>
      </dgm:t>
    </dgm:pt>
    <dgm:pt modelId="{EA2B8113-D855-414B-889D-D0750AC42273}">
      <dgm:prSet phldrT="[Texto]" custT="1"/>
      <dgm:spPr/>
      <dgm:t>
        <a:bodyPr/>
        <a:lstStyle/>
        <a:p>
          <a:r>
            <a:rPr lang="es-ES" sz="1800" b="1" dirty="0" err="1" smtClean="0">
              <a:solidFill>
                <a:srgbClr val="663300"/>
              </a:solidFill>
            </a:rPr>
            <a:t>Descarbonización</a:t>
          </a:r>
          <a:endParaRPr lang="es-ES" sz="1800" b="1" dirty="0">
            <a:solidFill>
              <a:srgbClr val="663300"/>
            </a:solidFill>
          </a:endParaRPr>
        </a:p>
      </dgm:t>
    </dgm:pt>
    <dgm:pt modelId="{80D3C142-7EEB-4914-8AD0-F15C16DE5D8F}" type="parTrans" cxnId="{A400AEB4-3C14-4DBC-B813-381F2F012331}">
      <dgm:prSet/>
      <dgm:spPr/>
      <dgm:t>
        <a:bodyPr/>
        <a:lstStyle/>
        <a:p>
          <a:endParaRPr lang="es-ES"/>
        </a:p>
      </dgm:t>
    </dgm:pt>
    <dgm:pt modelId="{B9854BC7-98FF-4A85-90A1-8E52BA152847}" type="sibTrans" cxnId="{A400AEB4-3C14-4DBC-B813-381F2F012331}">
      <dgm:prSet/>
      <dgm:spPr/>
      <dgm:t>
        <a:bodyPr/>
        <a:lstStyle/>
        <a:p>
          <a:endParaRPr lang="es-ES"/>
        </a:p>
      </dgm:t>
    </dgm:pt>
    <dgm:pt modelId="{A346C247-D7C8-44EA-9F13-AE8CFE747493}">
      <dgm:prSet phldrT="[Texto]" custT="1"/>
      <dgm:spPr/>
      <dgm:t>
        <a:bodyPr/>
        <a:lstStyle/>
        <a:p>
          <a:r>
            <a:rPr lang="es-ES" sz="1800" b="1" dirty="0" smtClean="0">
              <a:solidFill>
                <a:srgbClr val="663300"/>
              </a:solidFill>
            </a:rPr>
            <a:t>Interoperabilidad</a:t>
          </a:r>
          <a:endParaRPr lang="es-ES" sz="1800" b="1" dirty="0">
            <a:solidFill>
              <a:srgbClr val="663300"/>
            </a:solidFill>
          </a:endParaRPr>
        </a:p>
      </dgm:t>
    </dgm:pt>
    <dgm:pt modelId="{ED1BAE0F-3A67-455E-80A4-81E1D0EBFFB7}" type="parTrans" cxnId="{E1385E11-866C-47AD-8486-A72ED446489F}">
      <dgm:prSet/>
      <dgm:spPr/>
      <dgm:t>
        <a:bodyPr/>
        <a:lstStyle/>
        <a:p>
          <a:endParaRPr lang="es-ES"/>
        </a:p>
      </dgm:t>
    </dgm:pt>
    <dgm:pt modelId="{49DAB8FC-A991-43A1-8EFC-FE81EC4A3170}" type="sibTrans" cxnId="{E1385E11-866C-47AD-8486-A72ED446489F}">
      <dgm:prSet/>
      <dgm:spPr/>
      <dgm:t>
        <a:bodyPr/>
        <a:lstStyle/>
        <a:p>
          <a:endParaRPr lang="es-ES"/>
        </a:p>
      </dgm:t>
    </dgm:pt>
    <dgm:pt modelId="{DE4FA7A5-5A75-46A6-B586-926C8494CE06}">
      <dgm:prSet phldrT="[Texto]" custT="1"/>
      <dgm:spPr/>
      <dgm:t>
        <a:bodyPr/>
        <a:lstStyle/>
        <a:p>
          <a:r>
            <a:rPr lang="es-ES" sz="1800" b="1" dirty="0" smtClean="0">
              <a:solidFill>
                <a:srgbClr val="663300"/>
              </a:solidFill>
            </a:rPr>
            <a:t>Vía navegable</a:t>
          </a:r>
          <a:endParaRPr lang="es-ES" sz="1800" b="1" dirty="0">
            <a:solidFill>
              <a:srgbClr val="663300"/>
            </a:solidFill>
          </a:endParaRPr>
        </a:p>
      </dgm:t>
    </dgm:pt>
    <dgm:pt modelId="{8B28D07D-CFDA-4E75-B0DE-701159F2785A}" type="parTrans" cxnId="{9AFCFA57-EDC9-4910-97A0-E5C633370A0F}">
      <dgm:prSet/>
      <dgm:spPr/>
      <dgm:t>
        <a:bodyPr/>
        <a:lstStyle/>
        <a:p>
          <a:endParaRPr lang="es-ES"/>
        </a:p>
      </dgm:t>
    </dgm:pt>
    <dgm:pt modelId="{B56BF8AF-6BD9-4240-8C4E-305BD3225D68}" type="sibTrans" cxnId="{9AFCFA57-EDC9-4910-97A0-E5C633370A0F}">
      <dgm:prSet/>
      <dgm:spPr/>
      <dgm:t>
        <a:bodyPr/>
        <a:lstStyle/>
        <a:p>
          <a:endParaRPr lang="es-ES"/>
        </a:p>
      </dgm:t>
    </dgm:pt>
    <dgm:pt modelId="{11005D0F-8739-4AA3-B43F-93FEF23463A1}" type="pres">
      <dgm:prSet presAssocID="{CB57DB0E-EDB7-42D3-BD3B-6872EB9BFF9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B9EAB9B-160B-4B83-9225-637B62B348E2}" type="pres">
      <dgm:prSet presAssocID="{54099D6B-5B99-4BA7-AD21-00813AA4C28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000A6D-1D6A-4695-9766-A3F91D2E3944}" type="pres">
      <dgm:prSet presAssocID="{26768A79-D033-45BB-943E-110E25E0CCF3}" presName="sibTrans" presStyleCnt="0"/>
      <dgm:spPr/>
    </dgm:pt>
    <dgm:pt modelId="{0548B9AE-966D-4FAC-B7B1-8FC38B79CC21}" type="pres">
      <dgm:prSet presAssocID="{54653887-5D10-42D9-98D1-B56B5EA11CC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23234D-8474-4832-801A-031D2DAE3C4A}" type="pres">
      <dgm:prSet presAssocID="{5EED31B5-5604-48E7-9948-7CEAA1DD7D1B}" presName="sibTrans" presStyleCnt="0"/>
      <dgm:spPr/>
    </dgm:pt>
    <dgm:pt modelId="{9C712176-C022-4894-BE91-78D488AC8641}" type="pres">
      <dgm:prSet presAssocID="{A5C6363E-0765-4580-93B9-F82879233ED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609E880-FA6F-4C15-976E-7FE4A6F89CC6}" srcId="{CB57DB0E-EDB7-42D3-BD3B-6872EB9BFF94}" destId="{54099D6B-5B99-4BA7-AD21-00813AA4C28C}" srcOrd="0" destOrd="0" parTransId="{A0231B1B-49A3-45E0-BC9C-10D73B2FDABE}" sibTransId="{26768A79-D033-45BB-943E-110E25E0CCF3}"/>
    <dgm:cxn modelId="{72D2B9E5-9C38-4C72-9D3B-99C11D587834}" srcId="{A5C6363E-0765-4580-93B9-F82879233EDD}" destId="{8DB66959-A126-40BC-9996-B92D4990FB61}" srcOrd="3" destOrd="0" parTransId="{64148D5A-1940-4691-95E7-1D862F477559}" sibTransId="{2A5E64D5-FE87-4B72-A518-4237B7DBA6C9}"/>
    <dgm:cxn modelId="{3A16B661-1690-4780-95D7-71A7E717C703}" type="presOf" srcId="{EA2B8113-D855-414B-889D-D0750AC42273}" destId="{4B9EAB9B-160B-4B83-9225-637B62B348E2}" srcOrd="0" destOrd="2" presId="urn:microsoft.com/office/officeart/2005/8/layout/hList6"/>
    <dgm:cxn modelId="{80931101-8D5F-4EEC-A869-0D5A4AB5BEFD}" srcId="{54653887-5D10-42D9-98D1-B56B5EA11CCB}" destId="{618616FF-8A27-496E-9383-B66EB122F4C0}" srcOrd="2" destOrd="0" parTransId="{00E806C8-ED2C-499A-83B6-9A79E4FB2E4B}" sibTransId="{57EEFD6E-D8EB-410F-9F6C-94FC1EE8EA51}"/>
    <dgm:cxn modelId="{0E8A1F8F-B39B-4CE5-9CB3-E222854AAEBD}" type="presOf" srcId="{54653887-5D10-42D9-98D1-B56B5EA11CCB}" destId="{0548B9AE-966D-4FAC-B7B1-8FC38B79CC21}" srcOrd="0" destOrd="0" presId="urn:microsoft.com/office/officeart/2005/8/layout/hList6"/>
    <dgm:cxn modelId="{8D0F26A1-DDC5-42C1-831D-B12BC3DD590F}" srcId="{54099D6B-5B99-4BA7-AD21-00813AA4C28C}" destId="{622359A3-4E4C-4CE9-88F2-043B566E6E88}" srcOrd="0" destOrd="0" parTransId="{084086C4-C127-4402-BEF4-B89A8E266FE7}" sibTransId="{8DFD2CC7-90E3-490E-BD13-997A2F70F67C}"/>
    <dgm:cxn modelId="{25EC7BF9-D309-45A6-A6C3-D285CD16B680}" srcId="{A5C6363E-0765-4580-93B9-F82879233EDD}" destId="{549F0A52-DE9A-4622-BE19-D4B5D3B4B32D}" srcOrd="1" destOrd="0" parTransId="{0F2EC307-0811-4B35-AB57-56E12B35DA7B}" sibTransId="{F734FE7B-CD31-4A4C-B5B1-48A512FF13DD}"/>
    <dgm:cxn modelId="{D8090B57-AA5C-49A2-8CD2-6CA1656FF32C}" type="presOf" srcId="{557D1706-AD80-4E0A-9FC0-2D178B8F1810}" destId="{0548B9AE-966D-4FAC-B7B1-8FC38B79CC21}" srcOrd="0" destOrd="1" presId="urn:microsoft.com/office/officeart/2005/8/layout/hList6"/>
    <dgm:cxn modelId="{9AFCFA57-EDC9-4910-97A0-E5C633370A0F}" srcId="{A5C6363E-0765-4580-93B9-F82879233EDD}" destId="{DE4FA7A5-5A75-46A6-B586-926C8494CE06}" srcOrd="2" destOrd="0" parTransId="{8B28D07D-CFDA-4E75-B0DE-701159F2785A}" sibTransId="{B56BF8AF-6BD9-4240-8C4E-305BD3225D68}"/>
    <dgm:cxn modelId="{747B4ED5-1123-46DA-B8A4-F7B766113338}" type="presOf" srcId="{618616FF-8A27-496E-9383-B66EB122F4C0}" destId="{0548B9AE-966D-4FAC-B7B1-8FC38B79CC21}" srcOrd="0" destOrd="3" presId="urn:microsoft.com/office/officeart/2005/8/layout/hList6"/>
    <dgm:cxn modelId="{E1385E11-866C-47AD-8486-A72ED446489F}" srcId="{54653887-5D10-42D9-98D1-B56B5EA11CCB}" destId="{A346C247-D7C8-44EA-9F13-AE8CFE747493}" srcOrd="3" destOrd="0" parTransId="{ED1BAE0F-3A67-455E-80A4-81E1D0EBFFB7}" sibTransId="{49DAB8FC-A991-43A1-8EFC-FE81EC4A3170}"/>
    <dgm:cxn modelId="{B54CCEF1-8167-472F-8600-4527DA9686B2}" type="presOf" srcId="{8DB66959-A126-40BC-9996-B92D4990FB61}" destId="{9C712176-C022-4894-BE91-78D488AC8641}" srcOrd="0" destOrd="4" presId="urn:microsoft.com/office/officeart/2005/8/layout/hList6"/>
    <dgm:cxn modelId="{CC8562EF-9C6A-4D62-B5BB-52A3995A8E8B}" type="presOf" srcId="{54099D6B-5B99-4BA7-AD21-00813AA4C28C}" destId="{4B9EAB9B-160B-4B83-9225-637B62B348E2}" srcOrd="0" destOrd="0" presId="urn:microsoft.com/office/officeart/2005/8/layout/hList6"/>
    <dgm:cxn modelId="{DF2231AD-1CDA-4179-B45D-5A6C7B6A277B}" srcId="{54653887-5D10-42D9-98D1-B56B5EA11CCB}" destId="{DC70CFF5-4F42-467E-9791-AAA6E2E917A6}" srcOrd="1" destOrd="0" parTransId="{2A0B40A6-540C-4CC9-AB14-3A0A4E6F9513}" sibTransId="{08D95AC1-EF4A-4ACD-B161-037D8A0B6A5D}"/>
    <dgm:cxn modelId="{8DB22FE3-99C3-49D2-9D10-60694C58B358}" type="presOf" srcId="{DE4FA7A5-5A75-46A6-B586-926C8494CE06}" destId="{9C712176-C022-4894-BE91-78D488AC8641}" srcOrd="0" destOrd="3" presId="urn:microsoft.com/office/officeart/2005/8/layout/hList6"/>
    <dgm:cxn modelId="{F77272B0-D8EB-4D12-8600-0A7D459A5BBB}" type="presOf" srcId="{622359A3-4E4C-4CE9-88F2-043B566E6E88}" destId="{4B9EAB9B-160B-4B83-9225-637B62B348E2}" srcOrd="0" destOrd="1" presId="urn:microsoft.com/office/officeart/2005/8/layout/hList6"/>
    <dgm:cxn modelId="{48DDEDE8-0500-41FB-A1C9-98342BDA35BB}" srcId="{CB57DB0E-EDB7-42D3-BD3B-6872EB9BFF94}" destId="{54653887-5D10-42D9-98D1-B56B5EA11CCB}" srcOrd="1" destOrd="0" parTransId="{744FFC99-ABC3-4149-8F6A-50FAFD41E857}" sibTransId="{5EED31B5-5604-48E7-9948-7CEAA1DD7D1B}"/>
    <dgm:cxn modelId="{C1477ECA-924C-44D3-988F-8560E235C35E}" type="presOf" srcId="{EEAE79A5-0B35-4DAC-B299-F97E6FEB49E3}" destId="{9C712176-C022-4894-BE91-78D488AC8641}" srcOrd="0" destOrd="1" presId="urn:microsoft.com/office/officeart/2005/8/layout/hList6"/>
    <dgm:cxn modelId="{25B03AA2-CBAE-4400-BA22-1C1BCD7D07CB}" srcId="{A5C6363E-0765-4580-93B9-F82879233EDD}" destId="{EEAE79A5-0B35-4DAC-B299-F97E6FEB49E3}" srcOrd="0" destOrd="0" parTransId="{C2210A8A-1699-43DF-9FCC-98CA9D841374}" sibTransId="{7864647C-1E6B-4886-BEE3-1E0308F504B0}"/>
    <dgm:cxn modelId="{A400AEB4-3C14-4DBC-B813-381F2F012331}" srcId="{54099D6B-5B99-4BA7-AD21-00813AA4C28C}" destId="{EA2B8113-D855-414B-889D-D0750AC42273}" srcOrd="1" destOrd="0" parTransId="{80D3C142-7EEB-4914-8AD0-F15C16DE5D8F}" sibTransId="{B9854BC7-98FF-4A85-90A1-8E52BA152847}"/>
    <dgm:cxn modelId="{1D90194E-A324-4753-9A01-49E1EC9FE3E1}" srcId="{54653887-5D10-42D9-98D1-B56B5EA11CCB}" destId="{557D1706-AD80-4E0A-9FC0-2D178B8F1810}" srcOrd="0" destOrd="0" parTransId="{C24CA13A-5FFA-41EF-B4AD-F9B9D9A64667}" sibTransId="{EFB7887C-3545-4016-8313-E1FCD3E05E4F}"/>
    <dgm:cxn modelId="{B9634789-3249-4727-9C46-B3C9A650B374}" type="presOf" srcId="{CB57DB0E-EDB7-42D3-BD3B-6872EB9BFF94}" destId="{11005D0F-8739-4AA3-B43F-93FEF23463A1}" srcOrd="0" destOrd="0" presId="urn:microsoft.com/office/officeart/2005/8/layout/hList6"/>
    <dgm:cxn modelId="{559574AE-60E5-4929-8113-6B99A6DB27FF}" srcId="{CB57DB0E-EDB7-42D3-BD3B-6872EB9BFF94}" destId="{A5C6363E-0765-4580-93B9-F82879233EDD}" srcOrd="2" destOrd="0" parTransId="{A92B6F51-6CEF-4E78-9620-58A8DB760B54}" sibTransId="{2F974646-CAFB-4FF8-B8D2-EEFB13696CFA}"/>
    <dgm:cxn modelId="{595DE25B-9CE4-449F-8B90-34F248324BC4}" type="presOf" srcId="{549F0A52-DE9A-4622-BE19-D4B5D3B4B32D}" destId="{9C712176-C022-4894-BE91-78D488AC8641}" srcOrd="0" destOrd="2" presId="urn:microsoft.com/office/officeart/2005/8/layout/hList6"/>
    <dgm:cxn modelId="{05695983-E218-4450-AD66-4F12259C3FD4}" type="presOf" srcId="{A5C6363E-0765-4580-93B9-F82879233EDD}" destId="{9C712176-C022-4894-BE91-78D488AC8641}" srcOrd="0" destOrd="0" presId="urn:microsoft.com/office/officeart/2005/8/layout/hList6"/>
    <dgm:cxn modelId="{3EDB868A-826E-4773-A83C-849D425287C5}" type="presOf" srcId="{A346C247-D7C8-44EA-9F13-AE8CFE747493}" destId="{0548B9AE-966D-4FAC-B7B1-8FC38B79CC21}" srcOrd="0" destOrd="4" presId="urn:microsoft.com/office/officeart/2005/8/layout/hList6"/>
    <dgm:cxn modelId="{6A560425-15D5-436F-8A55-DCA36D6A45F1}" type="presOf" srcId="{DC70CFF5-4F42-467E-9791-AAA6E2E917A6}" destId="{0548B9AE-966D-4FAC-B7B1-8FC38B79CC21}" srcOrd="0" destOrd="2" presId="urn:microsoft.com/office/officeart/2005/8/layout/hList6"/>
    <dgm:cxn modelId="{CAA1B2B8-A1C4-4052-9D4F-EF705CF27218}" type="presParOf" srcId="{11005D0F-8739-4AA3-B43F-93FEF23463A1}" destId="{4B9EAB9B-160B-4B83-9225-637B62B348E2}" srcOrd="0" destOrd="0" presId="urn:microsoft.com/office/officeart/2005/8/layout/hList6"/>
    <dgm:cxn modelId="{37D0EE42-7479-4860-B61E-2FA69CF63B91}" type="presParOf" srcId="{11005D0F-8739-4AA3-B43F-93FEF23463A1}" destId="{45000A6D-1D6A-4695-9766-A3F91D2E3944}" srcOrd="1" destOrd="0" presId="urn:microsoft.com/office/officeart/2005/8/layout/hList6"/>
    <dgm:cxn modelId="{07389061-4FAE-463F-996E-6BF73CACBAE4}" type="presParOf" srcId="{11005D0F-8739-4AA3-B43F-93FEF23463A1}" destId="{0548B9AE-966D-4FAC-B7B1-8FC38B79CC21}" srcOrd="2" destOrd="0" presId="urn:microsoft.com/office/officeart/2005/8/layout/hList6"/>
    <dgm:cxn modelId="{E9E05C2C-46B2-4816-B737-5C2ABA79138B}" type="presParOf" srcId="{11005D0F-8739-4AA3-B43F-93FEF23463A1}" destId="{2023234D-8474-4832-801A-031D2DAE3C4A}" srcOrd="3" destOrd="0" presId="urn:microsoft.com/office/officeart/2005/8/layout/hList6"/>
    <dgm:cxn modelId="{0C4DF77C-098F-4CBB-A8E0-221F1C3F2DDE}" type="presParOf" srcId="{11005D0F-8739-4AA3-B43F-93FEF23463A1}" destId="{9C712176-C022-4894-BE91-78D488AC8641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955A78-A8EC-4DA7-BD79-6E8EC25EBD93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D83DD620-870C-403A-8F27-724DF6D198A4}">
      <dgm:prSet phldrT="[Texto]" custT="1"/>
      <dgm:spPr/>
      <dgm:t>
        <a:bodyPr/>
        <a:lstStyle/>
        <a:p>
          <a:r>
            <a:rPr lang="es-AR" sz="2000" b="1" dirty="0" smtClean="0"/>
            <a:t>Escenarios para la HPP: motor de reactivación y desarrollo  </a:t>
          </a:r>
          <a:endParaRPr lang="es-ES" sz="2000" b="1" dirty="0"/>
        </a:p>
      </dgm:t>
    </dgm:pt>
    <dgm:pt modelId="{18796185-D2B0-4902-9B88-AB9CD514BEAC}" type="parTrans" cxnId="{31B7B0A1-99B9-456C-8C46-E337C366744E}">
      <dgm:prSet/>
      <dgm:spPr/>
      <dgm:t>
        <a:bodyPr/>
        <a:lstStyle/>
        <a:p>
          <a:endParaRPr lang="es-ES"/>
        </a:p>
      </dgm:t>
    </dgm:pt>
    <dgm:pt modelId="{B2B21659-846D-4603-92D2-78AD8CE714FD}" type="sibTrans" cxnId="{31B7B0A1-99B9-456C-8C46-E337C366744E}">
      <dgm:prSet/>
      <dgm:spPr/>
      <dgm:t>
        <a:bodyPr/>
        <a:lstStyle/>
        <a:p>
          <a:endParaRPr lang="es-ES"/>
        </a:p>
      </dgm:t>
    </dgm:pt>
    <dgm:pt modelId="{DD40498E-6DC8-4748-B41F-F92A3BC82299}">
      <dgm:prSet phldrT="[Texto]" custT="1"/>
      <dgm:spPr/>
      <dgm:t>
        <a:bodyPr/>
        <a:lstStyle/>
        <a:p>
          <a:r>
            <a:rPr lang="es-AR" sz="1800" dirty="0" smtClean="0">
              <a:solidFill>
                <a:srgbClr val="663300"/>
              </a:solidFill>
            </a:rPr>
            <a:t>Alimentos/Agroindustria : facilitar comercio libre de bienes esenciales para evitar escasez (</a:t>
          </a:r>
          <a:r>
            <a:rPr lang="es-AR" sz="1800" dirty="0" err="1" smtClean="0">
              <a:solidFill>
                <a:srgbClr val="663300"/>
              </a:solidFill>
            </a:rPr>
            <a:t>Declaraci</a:t>
          </a:r>
          <a:r>
            <a:rPr lang="es-ES" sz="1800" dirty="0" err="1" smtClean="0">
              <a:solidFill>
                <a:srgbClr val="663300"/>
              </a:solidFill>
            </a:rPr>
            <a:t>ón</a:t>
          </a:r>
          <a:r>
            <a:rPr lang="es-ES" sz="1800" dirty="0" smtClean="0">
              <a:solidFill>
                <a:srgbClr val="663300"/>
              </a:solidFill>
            </a:rPr>
            <a:t> Conjunta FAO, OMS y OMC del 31/3/2020. Reunión G20 del 14-5-2020)</a:t>
          </a:r>
          <a:endParaRPr lang="es-ES" sz="1800" dirty="0">
            <a:solidFill>
              <a:srgbClr val="663300"/>
            </a:solidFill>
          </a:endParaRPr>
        </a:p>
      </dgm:t>
    </dgm:pt>
    <dgm:pt modelId="{B45954FE-913A-4C01-885A-0C5CA5787CDE}" type="parTrans" cxnId="{48FA0B9E-F566-4DD4-BFE7-C7F21094581D}">
      <dgm:prSet/>
      <dgm:spPr/>
      <dgm:t>
        <a:bodyPr/>
        <a:lstStyle/>
        <a:p>
          <a:endParaRPr lang="es-ES"/>
        </a:p>
      </dgm:t>
    </dgm:pt>
    <dgm:pt modelId="{F51CADEF-9C68-457A-A504-D4FEAD253391}" type="sibTrans" cxnId="{48FA0B9E-F566-4DD4-BFE7-C7F21094581D}">
      <dgm:prSet/>
      <dgm:spPr/>
      <dgm:t>
        <a:bodyPr/>
        <a:lstStyle/>
        <a:p>
          <a:endParaRPr lang="es-ES"/>
        </a:p>
      </dgm:t>
    </dgm:pt>
    <dgm:pt modelId="{AE6709DF-F6FD-473A-88DC-E03EFA4FB89E}">
      <dgm:prSet phldrT="[Texto]" custT="1"/>
      <dgm:spPr/>
      <dgm:t>
        <a:bodyPr/>
        <a:lstStyle/>
        <a:p>
          <a:r>
            <a:rPr lang="es-AR" sz="1800" dirty="0" smtClean="0">
              <a:solidFill>
                <a:srgbClr val="663300"/>
              </a:solidFill>
            </a:rPr>
            <a:t>Buena plataforma institucional y de integración regional</a:t>
          </a:r>
          <a:endParaRPr lang="es-ES" sz="2000" dirty="0"/>
        </a:p>
      </dgm:t>
    </dgm:pt>
    <dgm:pt modelId="{ADD30EC7-0A61-4C5C-8CE3-C730B8ADA429}" type="parTrans" cxnId="{42E22FC7-716A-478F-BBC3-51D2FA73CB23}">
      <dgm:prSet/>
      <dgm:spPr/>
      <dgm:t>
        <a:bodyPr/>
        <a:lstStyle/>
        <a:p>
          <a:endParaRPr lang="es-ES"/>
        </a:p>
      </dgm:t>
    </dgm:pt>
    <dgm:pt modelId="{9B04A961-3A36-492D-A75E-FBBC550E6076}" type="sibTrans" cxnId="{42E22FC7-716A-478F-BBC3-51D2FA73CB23}">
      <dgm:prSet/>
      <dgm:spPr/>
      <dgm:t>
        <a:bodyPr/>
        <a:lstStyle/>
        <a:p>
          <a:endParaRPr lang="es-ES"/>
        </a:p>
      </dgm:t>
    </dgm:pt>
    <dgm:pt modelId="{6121C41A-8471-48C8-9DFA-721F58AD740C}">
      <dgm:prSet phldrT="[Texto]" custT="1"/>
      <dgm:spPr/>
      <dgm:t>
        <a:bodyPr/>
        <a:lstStyle/>
        <a:p>
          <a:r>
            <a:rPr lang="es-AR" sz="1800" dirty="0" smtClean="0">
              <a:solidFill>
                <a:srgbClr val="663300"/>
              </a:solidFill>
            </a:rPr>
            <a:t>Oportunidades para desarrollo regional: generar capacidades en sectores estratégicos con efecto multiplicador y alto valor agregado: tecnologías verdes/industria naval/ </a:t>
          </a:r>
          <a:r>
            <a:rPr lang="es-AR" sz="1800" dirty="0" err="1" smtClean="0">
              <a:solidFill>
                <a:srgbClr val="663300"/>
              </a:solidFill>
            </a:rPr>
            <a:t>TICs</a:t>
          </a:r>
          <a:r>
            <a:rPr lang="es-AR" sz="1800" dirty="0" smtClean="0">
              <a:solidFill>
                <a:srgbClr val="663300"/>
              </a:solidFill>
            </a:rPr>
            <a:t> y SSI   </a:t>
          </a:r>
          <a:endParaRPr lang="es-ES" sz="1800" dirty="0">
            <a:solidFill>
              <a:srgbClr val="663300"/>
            </a:solidFill>
          </a:endParaRPr>
        </a:p>
      </dgm:t>
    </dgm:pt>
    <dgm:pt modelId="{A95AC629-5121-48B9-B153-C250AF3BEF6D}" type="parTrans" cxnId="{897198BB-3C6A-45B3-8B78-31C46C301696}">
      <dgm:prSet/>
      <dgm:spPr/>
      <dgm:t>
        <a:bodyPr/>
        <a:lstStyle/>
        <a:p>
          <a:endParaRPr lang="es-ES"/>
        </a:p>
      </dgm:t>
    </dgm:pt>
    <dgm:pt modelId="{77C61DC6-8805-45D7-88CC-70258E87672E}" type="sibTrans" cxnId="{897198BB-3C6A-45B3-8B78-31C46C301696}">
      <dgm:prSet/>
      <dgm:spPr/>
      <dgm:t>
        <a:bodyPr/>
        <a:lstStyle/>
        <a:p>
          <a:endParaRPr lang="es-ES"/>
        </a:p>
      </dgm:t>
    </dgm:pt>
    <dgm:pt modelId="{3265C015-ADA9-4D53-8F6B-D413F48B38DE}">
      <dgm:prSet phldrT="[Texto]" custT="1"/>
      <dgm:spPr/>
      <dgm:t>
        <a:bodyPr/>
        <a:lstStyle/>
        <a:p>
          <a:r>
            <a:rPr lang="es-ES" sz="1800" dirty="0" smtClean="0">
              <a:solidFill>
                <a:srgbClr val="663300"/>
              </a:solidFill>
            </a:rPr>
            <a:t>Cargas potenciales adicionales (Estudio ANTAQ)</a:t>
          </a:r>
          <a:endParaRPr lang="es-ES" sz="1800" dirty="0">
            <a:solidFill>
              <a:srgbClr val="663300"/>
            </a:solidFill>
          </a:endParaRPr>
        </a:p>
      </dgm:t>
    </dgm:pt>
    <dgm:pt modelId="{AD17B02D-B07D-4CED-98CB-61B34EFA119D}" type="parTrans" cxnId="{B4C89590-D2A6-451D-A67E-CE7B1C94EE4F}">
      <dgm:prSet/>
      <dgm:spPr/>
      <dgm:t>
        <a:bodyPr/>
        <a:lstStyle/>
        <a:p>
          <a:endParaRPr lang="es-ES"/>
        </a:p>
      </dgm:t>
    </dgm:pt>
    <dgm:pt modelId="{6C2668F7-2129-4C1C-B9DC-AD5867B29D61}" type="sibTrans" cxnId="{B4C89590-D2A6-451D-A67E-CE7B1C94EE4F}">
      <dgm:prSet/>
      <dgm:spPr/>
      <dgm:t>
        <a:bodyPr/>
        <a:lstStyle/>
        <a:p>
          <a:endParaRPr lang="es-ES"/>
        </a:p>
      </dgm:t>
    </dgm:pt>
    <dgm:pt modelId="{0101F5B5-BAAA-499A-B2F4-FA2C276C25B6}">
      <dgm:prSet custT="1"/>
      <dgm:spPr/>
      <dgm:t>
        <a:bodyPr/>
        <a:lstStyle/>
        <a:p>
          <a:r>
            <a:rPr lang="es-ES" sz="1800" dirty="0" smtClean="0">
              <a:solidFill>
                <a:srgbClr val="663300"/>
              </a:solidFill>
            </a:rPr>
            <a:t>Próxima obras en HPP: nuevo salto cualitativo como en 1995?</a:t>
          </a:r>
          <a:endParaRPr lang="es-ES" sz="1800" dirty="0">
            <a:solidFill>
              <a:srgbClr val="663300"/>
            </a:solidFill>
          </a:endParaRPr>
        </a:p>
      </dgm:t>
    </dgm:pt>
    <dgm:pt modelId="{6576F35F-A53B-4D81-A406-9B2AD9C884FE}" type="parTrans" cxnId="{26397854-4924-4AEF-A320-2106F1569C79}">
      <dgm:prSet/>
      <dgm:spPr/>
      <dgm:t>
        <a:bodyPr/>
        <a:lstStyle/>
        <a:p>
          <a:endParaRPr lang="es-ES"/>
        </a:p>
      </dgm:t>
    </dgm:pt>
    <dgm:pt modelId="{17E61842-5F3D-4A9E-A886-678582377881}" type="sibTrans" cxnId="{26397854-4924-4AEF-A320-2106F1569C79}">
      <dgm:prSet/>
      <dgm:spPr/>
      <dgm:t>
        <a:bodyPr/>
        <a:lstStyle/>
        <a:p>
          <a:endParaRPr lang="es-ES"/>
        </a:p>
      </dgm:t>
    </dgm:pt>
    <dgm:pt modelId="{3BB783FE-C201-4C44-B2FC-91A0C731B78E}" type="pres">
      <dgm:prSet presAssocID="{90955A78-A8EC-4DA7-BD79-6E8EC25EBD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ACE033A-B367-400D-9BA0-053BDE7AEDAC}" type="pres">
      <dgm:prSet presAssocID="{D83DD620-870C-403A-8F27-724DF6D198A4}" presName="parentText" presStyleLbl="node1" presStyleIdx="0" presStyleCnt="1" custScaleY="178573" custLinFactNeighborX="-847" custLinFactNeighborY="-6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6446F2-5015-42BA-88DA-E0B8F8603639}" type="pres">
      <dgm:prSet presAssocID="{D83DD620-870C-403A-8F27-724DF6D198A4}" presName="childText" presStyleLbl="revTx" presStyleIdx="0" presStyleCnt="1" custScaleY="16555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77043CD-420D-41AC-BD61-A32FA6C493F7}" type="presOf" srcId="{90955A78-A8EC-4DA7-BD79-6E8EC25EBD93}" destId="{3BB783FE-C201-4C44-B2FC-91A0C731B78E}" srcOrd="0" destOrd="0" presId="urn:microsoft.com/office/officeart/2005/8/layout/vList2"/>
    <dgm:cxn modelId="{42E22FC7-716A-478F-BBC3-51D2FA73CB23}" srcId="{D83DD620-870C-403A-8F27-724DF6D198A4}" destId="{AE6709DF-F6FD-473A-88DC-E03EFA4FB89E}" srcOrd="0" destOrd="0" parTransId="{ADD30EC7-0A61-4C5C-8CE3-C730B8ADA429}" sibTransId="{9B04A961-3A36-492D-A75E-FBBC550E6076}"/>
    <dgm:cxn modelId="{897198BB-3C6A-45B3-8B78-31C46C301696}" srcId="{D83DD620-870C-403A-8F27-724DF6D198A4}" destId="{6121C41A-8471-48C8-9DFA-721F58AD740C}" srcOrd="4" destOrd="0" parTransId="{A95AC629-5121-48B9-B153-C250AF3BEF6D}" sibTransId="{77C61DC6-8805-45D7-88CC-70258E87672E}"/>
    <dgm:cxn modelId="{B9D3729D-6A09-4371-B4FC-64F31A694BC1}" type="presOf" srcId="{DD40498E-6DC8-4748-B41F-F92A3BC82299}" destId="{B86446F2-5015-42BA-88DA-E0B8F8603639}" srcOrd="0" destOrd="1" presId="urn:microsoft.com/office/officeart/2005/8/layout/vList2"/>
    <dgm:cxn modelId="{1B999FF1-0717-48AD-AF8F-16AA9B3944B1}" type="presOf" srcId="{0101F5B5-BAAA-499A-B2F4-FA2C276C25B6}" destId="{B86446F2-5015-42BA-88DA-E0B8F8603639}" srcOrd="0" destOrd="3" presId="urn:microsoft.com/office/officeart/2005/8/layout/vList2"/>
    <dgm:cxn modelId="{26397854-4924-4AEF-A320-2106F1569C79}" srcId="{D83DD620-870C-403A-8F27-724DF6D198A4}" destId="{0101F5B5-BAAA-499A-B2F4-FA2C276C25B6}" srcOrd="3" destOrd="0" parTransId="{6576F35F-A53B-4D81-A406-9B2AD9C884FE}" sibTransId="{17E61842-5F3D-4A9E-A886-678582377881}"/>
    <dgm:cxn modelId="{48FA0B9E-F566-4DD4-BFE7-C7F21094581D}" srcId="{D83DD620-870C-403A-8F27-724DF6D198A4}" destId="{DD40498E-6DC8-4748-B41F-F92A3BC82299}" srcOrd="1" destOrd="0" parTransId="{B45954FE-913A-4C01-885A-0C5CA5787CDE}" sibTransId="{F51CADEF-9C68-457A-A504-D4FEAD253391}"/>
    <dgm:cxn modelId="{31B7B0A1-99B9-456C-8C46-E337C366744E}" srcId="{90955A78-A8EC-4DA7-BD79-6E8EC25EBD93}" destId="{D83DD620-870C-403A-8F27-724DF6D198A4}" srcOrd="0" destOrd="0" parTransId="{18796185-D2B0-4902-9B88-AB9CD514BEAC}" sibTransId="{B2B21659-846D-4603-92D2-78AD8CE714FD}"/>
    <dgm:cxn modelId="{2384071F-39FB-4DC2-BCF4-5B1E00662416}" type="presOf" srcId="{3265C015-ADA9-4D53-8F6B-D413F48B38DE}" destId="{B86446F2-5015-42BA-88DA-E0B8F8603639}" srcOrd="0" destOrd="2" presId="urn:microsoft.com/office/officeart/2005/8/layout/vList2"/>
    <dgm:cxn modelId="{2AC42337-BBBB-4698-AFBF-1390E779CE2A}" type="presOf" srcId="{6121C41A-8471-48C8-9DFA-721F58AD740C}" destId="{B86446F2-5015-42BA-88DA-E0B8F8603639}" srcOrd="0" destOrd="4" presId="urn:microsoft.com/office/officeart/2005/8/layout/vList2"/>
    <dgm:cxn modelId="{B4C89590-D2A6-451D-A67E-CE7B1C94EE4F}" srcId="{D83DD620-870C-403A-8F27-724DF6D198A4}" destId="{3265C015-ADA9-4D53-8F6B-D413F48B38DE}" srcOrd="2" destOrd="0" parTransId="{AD17B02D-B07D-4CED-98CB-61B34EFA119D}" sibTransId="{6C2668F7-2129-4C1C-B9DC-AD5867B29D61}"/>
    <dgm:cxn modelId="{FBF99B55-8636-4F2E-BEF5-EBFF2F592896}" type="presOf" srcId="{D83DD620-870C-403A-8F27-724DF6D198A4}" destId="{BACE033A-B367-400D-9BA0-053BDE7AEDAC}" srcOrd="0" destOrd="0" presId="urn:microsoft.com/office/officeart/2005/8/layout/vList2"/>
    <dgm:cxn modelId="{FE5E57A7-6365-4451-9488-CDB5CB0362B1}" type="presOf" srcId="{AE6709DF-F6FD-473A-88DC-E03EFA4FB89E}" destId="{B86446F2-5015-42BA-88DA-E0B8F8603639}" srcOrd="0" destOrd="0" presId="urn:microsoft.com/office/officeart/2005/8/layout/vList2"/>
    <dgm:cxn modelId="{BA8A2410-45C8-4EE6-ACBA-025F413D2E99}" type="presParOf" srcId="{3BB783FE-C201-4C44-B2FC-91A0C731B78E}" destId="{BACE033A-B367-400D-9BA0-053BDE7AEDAC}" srcOrd="0" destOrd="0" presId="urn:microsoft.com/office/officeart/2005/8/layout/vList2"/>
    <dgm:cxn modelId="{48AF4A98-2B84-4641-8828-EC7B3D532CBE}" type="presParOf" srcId="{3BB783FE-C201-4C44-B2FC-91A0C731B78E}" destId="{B86446F2-5015-42BA-88DA-E0B8F860363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0D1485-398D-4635-8979-E3B90BC55E04}">
      <dsp:nvSpPr>
        <dsp:cNvPr id="0" name=""/>
        <dsp:cNvSpPr/>
      </dsp:nvSpPr>
      <dsp:spPr>
        <a:xfrm>
          <a:off x="3093217" y="1285546"/>
          <a:ext cx="2032821" cy="203282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Infraestructura sustentable e inteligente</a:t>
          </a:r>
          <a:endParaRPr lang="es-ES" sz="1600" b="1" kern="1200" dirty="0"/>
        </a:p>
      </dsp:txBody>
      <dsp:txXfrm>
        <a:off x="3390917" y="1583246"/>
        <a:ext cx="1437421" cy="1437421"/>
      </dsp:txXfrm>
    </dsp:sp>
    <dsp:sp modelId="{4D59C835-03F2-4E61-8E20-47EB33EA1796}">
      <dsp:nvSpPr>
        <dsp:cNvPr id="0" name=""/>
        <dsp:cNvSpPr/>
      </dsp:nvSpPr>
      <dsp:spPr>
        <a:xfrm rot="12900000">
          <a:off x="1784686" y="930146"/>
          <a:ext cx="1558990" cy="579354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04BE76-0BEA-4D03-8577-49402F002835}">
      <dsp:nvSpPr>
        <dsp:cNvPr id="0" name=""/>
        <dsp:cNvSpPr/>
      </dsp:nvSpPr>
      <dsp:spPr>
        <a:xfrm>
          <a:off x="960066" y="251"/>
          <a:ext cx="1931180" cy="154494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Protección ambiental</a:t>
          </a:r>
          <a:endParaRPr lang="es-ES" sz="2900" kern="1200" dirty="0"/>
        </a:p>
      </dsp:txBody>
      <dsp:txXfrm>
        <a:off x="1005316" y="45501"/>
        <a:ext cx="1840680" cy="1454444"/>
      </dsp:txXfrm>
    </dsp:sp>
    <dsp:sp modelId="{FDF31C17-3A0C-43BA-B7F4-3119D63BF577}">
      <dsp:nvSpPr>
        <dsp:cNvPr id="0" name=""/>
        <dsp:cNvSpPr/>
      </dsp:nvSpPr>
      <dsp:spPr>
        <a:xfrm rot="19500000">
          <a:off x="4875578" y="930146"/>
          <a:ext cx="1558990" cy="579354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CCEF3D-CA7F-480C-88D4-1893C647D18C}">
      <dsp:nvSpPr>
        <dsp:cNvPr id="0" name=""/>
        <dsp:cNvSpPr/>
      </dsp:nvSpPr>
      <dsp:spPr>
        <a:xfrm>
          <a:off x="5328009" y="251"/>
          <a:ext cx="1931180" cy="1544944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err="1" smtClean="0"/>
            <a:t>TICs</a:t>
          </a:r>
          <a:endParaRPr lang="es-ES" sz="2800" kern="1200" dirty="0"/>
        </a:p>
      </dsp:txBody>
      <dsp:txXfrm>
        <a:off x="5373259" y="45501"/>
        <a:ext cx="1840680" cy="14544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9EAB9B-160B-4B83-9225-637B62B348E2}">
      <dsp:nvSpPr>
        <dsp:cNvPr id="0" name=""/>
        <dsp:cNvSpPr/>
      </dsp:nvSpPr>
      <dsp:spPr>
        <a:xfrm rot="16200000">
          <a:off x="-390066" y="391070"/>
          <a:ext cx="3394075" cy="261193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0" kern="1200" dirty="0" smtClean="0"/>
            <a:t>Medio Ambiente</a:t>
          </a:r>
          <a:endParaRPr lang="es-ES" sz="24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>
              <a:solidFill>
                <a:srgbClr val="663300"/>
              </a:solidFill>
            </a:rPr>
            <a:t>Gestión hídrica sustentable</a:t>
          </a:r>
          <a:endParaRPr lang="es-ES" sz="1800" b="1" kern="1200" dirty="0">
            <a:solidFill>
              <a:srgbClr val="6633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err="1" smtClean="0">
              <a:solidFill>
                <a:srgbClr val="663300"/>
              </a:solidFill>
            </a:rPr>
            <a:t>Descarbonización</a:t>
          </a:r>
          <a:endParaRPr lang="es-ES" sz="1800" b="1" kern="1200" dirty="0">
            <a:solidFill>
              <a:srgbClr val="663300"/>
            </a:solidFill>
          </a:endParaRPr>
        </a:p>
      </dsp:txBody>
      <dsp:txXfrm rot="5400000">
        <a:off x="1005" y="678814"/>
        <a:ext cx="2611933" cy="2036445"/>
      </dsp:txXfrm>
    </dsp:sp>
    <dsp:sp modelId="{0548B9AE-966D-4FAC-B7B1-8FC38B79CC21}">
      <dsp:nvSpPr>
        <dsp:cNvPr id="0" name=""/>
        <dsp:cNvSpPr/>
      </dsp:nvSpPr>
      <dsp:spPr>
        <a:xfrm rot="16200000">
          <a:off x="2417762" y="391070"/>
          <a:ext cx="3394075" cy="2611933"/>
        </a:xfrm>
        <a:prstGeom prst="flowChartManualOperation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err="1" smtClean="0"/>
            <a:t>TICs</a:t>
          </a:r>
          <a:endParaRPr lang="es-ES" sz="2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>
              <a:solidFill>
                <a:srgbClr val="663300"/>
              </a:solidFill>
            </a:rPr>
            <a:t>Big data</a:t>
          </a:r>
          <a:endParaRPr lang="es-ES" sz="1800" b="1" kern="1200" dirty="0">
            <a:solidFill>
              <a:srgbClr val="6633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>
              <a:solidFill>
                <a:srgbClr val="663300"/>
              </a:solidFill>
            </a:rPr>
            <a:t>Internet de las cosas</a:t>
          </a:r>
          <a:endParaRPr lang="es-ES" sz="1800" b="1" kern="1200" dirty="0">
            <a:solidFill>
              <a:srgbClr val="6633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>
              <a:solidFill>
                <a:srgbClr val="663300"/>
              </a:solidFill>
            </a:rPr>
            <a:t>Digitalización</a:t>
          </a:r>
          <a:endParaRPr lang="es-ES" sz="1800" b="1" kern="1200" dirty="0">
            <a:solidFill>
              <a:srgbClr val="6633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>
              <a:solidFill>
                <a:srgbClr val="663300"/>
              </a:solidFill>
            </a:rPr>
            <a:t>Interoperabilidad</a:t>
          </a:r>
          <a:endParaRPr lang="es-ES" sz="1800" b="1" kern="1200" dirty="0">
            <a:solidFill>
              <a:srgbClr val="663300"/>
            </a:solidFill>
          </a:endParaRPr>
        </a:p>
      </dsp:txBody>
      <dsp:txXfrm rot="5400000">
        <a:off x="2808833" y="678814"/>
        <a:ext cx="2611933" cy="2036445"/>
      </dsp:txXfrm>
    </dsp:sp>
    <dsp:sp modelId="{9C712176-C022-4894-BE91-78D488AC8641}">
      <dsp:nvSpPr>
        <dsp:cNvPr id="0" name=""/>
        <dsp:cNvSpPr/>
      </dsp:nvSpPr>
      <dsp:spPr>
        <a:xfrm rot="16200000">
          <a:off x="5225591" y="391070"/>
          <a:ext cx="3394075" cy="2611933"/>
        </a:xfrm>
        <a:prstGeom prst="flowChartManualOperati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Infraestructura</a:t>
          </a:r>
          <a:endParaRPr lang="es-ES" sz="2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>
              <a:solidFill>
                <a:srgbClr val="663300"/>
              </a:solidFill>
            </a:rPr>
            <a:t>Puertos</a:t>
          </a:r>
          <a:endParaRPr lang="es-ES" sz="1800" b="1" kern="1200" dirty="0">
            <a:solidFill>
              <a:srgbClr val="6633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>
              <a:solidFill>
                <a:srgbClr val="663300"/>
              </a:solidFill>
            </a:rPr>
            <a:t>Flota</a:t>
          </a:r>
          <a:endParaRPr lang="es-ES" sz="1800" b="1" kern="1200" dirty="0">
            <a:solidFill>
              <a:srgbClr val="6633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>
              <a:solidFill>
                <a:srgbClr val="663300"/>
              </a:solidFill>
            </a:rPr>
            <a:t>Vía navegable</a:t>
          </a:r>
          <a:endParaRPr lang="es-ES" sz="1800" b="1" kern="1200" dirty="0">
            <a:solidFill>
              <a:srgbClr val="6633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err="1" smtClean="0">
              <a:solidFill>
                <a:srgbClr val="663300"/>
              </a:solidFill>
            </a:rPr>
            <a:t>Intermodalidad</a:t>
          </a:r>
          <a:endParaRPr lang="es-ES" sz="1800" b="1" kern="1200" dirty="0">
            <a:solidFill>
              <a:srgbClr val="663300"/>
            </a:solidFill>
          </a:endParaRPr>
        </a:p>
      </dsp:txBody>
      <dsp:txXfrm rot="5400000">
        <a:off x="5616662" y="678814"/>
        <a:ext cx="2611933" cy="20364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B0E54-616B-4AD3-9219-E293B702569C}" type="datetimeFigureOut">
              <a:rPr lang="es-ES" smtClean="0"/>
              <a:t>06/12/2020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208CA-1790-4255-B098-53E35A07A0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8386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3FA91-FF47-469A-9C7D-F0E306920E6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06/12/2020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DD1F-7502-4786-A710-922C406DB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454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0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0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3FA91-FF47-469A-9C7D-F0E306920E6A}" type="datetimeFigureOut">
              <a:rPr lang="es-ES" smtClean="0"/>
              <a:t>06/12/2020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DD1F-7502-4786-A710-922C406DB03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3FA91-FF47-469A-9C7D-F0E306920E6A}" type="datetimeFigureOut">
              <a:rPr lang="es-ES" smtClean="0"/>
              <a:t>06/12/2020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DD1F-7502-4786-A710-922C406DB03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3FA91-FF47-469A-9C7D-F0E306920E6A}" type="datetimeFigureOut">
              <a:rPr lang="es-ES" smtClean="0"/>
              <a:t>06/12/2020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DD1F-7502-4786-A710-922C406DB03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3FA91-FF47-469A-9C7D-F0E306920E6A}" type="datetimeFigureOut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06/12/2020</a:t>
            </a:fld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7ADD1F-7502-4786-A710-922C406DB036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3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3FA91-FF47-469A-9C7D-F0E306920E6A}" type="datetimeFigureOut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06/12/2020</a:t>
            </a:fld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DD1F-7502-4786-A710-922C406DB036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695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3FA91-FF47-469A-9C7D-F0E306920E6A}" type="datetimeFigureOut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06/12/2020</a:t>
            </a:fld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DD1F-7502-4786-A710-922C406DB036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661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3FA91-FF47-469A-9C7D-F0E306920E6A}" type="datetimeFigureOut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06/12/2020</a:t>
            </a:fld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DD1F-7502-4786-A710-922C406DB036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88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3FA91-FF47-469A-9C7D-F0E306920E6A}" type="datetimeFigureOut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06/12/2020</a:t>
            </a:fld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DD1F-7502-4786-A710-922C406DB036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1986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3FA91-FF47-469A-9C7D-F0E306920E6A}" type="datetimeFigureOut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06/12/2020</a:t>
            </a:fld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DD1F-7502-4786-A710-922C406DB036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806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3FA91-FF47-469A-9C7D-F0E306920E6A}" type="datetimeFigureOut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06/12/2020</a:t>
            </a:fld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DD1F-7502-4786-A710-922C406DB036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118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3FA91-FF47-469A-9C7D-F0E306920E6A}" type="datetimeFigureOut">
              <a:rPr lang="es-ES" smtClean="0"/>
              <a:t>06/12/2020</a:t>
            </a:fld>
            <a:endParaRPr lang="es-E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7ADD1F-7502-4786-A710-922C406DB036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00025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04788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3FA91-FF47-469A-9C7D-F0E306920E6A}" type="datetimeFigureOut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06/12/2020</a:t>
            </a:fld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DD1F-7502-4786-A710-922C406DB036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754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0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0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3FA91-FF47-469A-9C7D-F0E306920E6A}" type="datetimeFigureOut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06/12/2020</a:t>
            </a:fld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DD1F-7502-4786-A710-922C406DB036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4719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3FA91-FF47-469A-9C7D-F0E306920E6A}" type="datetimeFigureOut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06/12/2020</a:t>
            </a:fld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DD1F-7502-4786-A710-922C406DB036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396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3FA91-FF47-469A-9C7D-F0E306920E6A}" type="datetimeFigureOut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06/12/2020</a:t>
            </a:fld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DD1F-7502-4786-A710-922C406DB036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4251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3FA91-FF47-469A-9C7D-F0E306920E6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06/12/2020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DD1F-7502-4786-A710-922C406DB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6111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3FA91-FF47-469A-9C7D-F0E306920E6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06/12/2020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DD1F-7502-4786-A710-922C406DB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0462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3FA91-FF47-469A-9C7D-F0E306920E6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06/12/2020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DD1F-7502-4786-A710-922C406DB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641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3FA91-FF47-469A-9C7D-F0E306920E6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06/12/2020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DD1F-7502-4786-A710-922C406DB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4300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3FA91-FF47-469A-9C7D-F0E306920E6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06/12/2020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DD1F-7502-4786-A710-922C406DB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5618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3FA91-FF47-469A-9C7D-F0E306920E6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06/12/2020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DD1F-7502-4786-A710-922C406DB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481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3FA91-FF47-469A-9C7D-F0E306920E6A}" type="datetimeFigureOut">
              <a:rPr lang="es-ES" smtClean="0"/>
              <a:t>06/12/2020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DD1F-7502-4786-A710-922C406DB03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3FA91-FF47-469A-9C7D-F0E306920E6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06/12/2020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DD1F-7502-4786-A710-922C406DB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2166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3FA91-FF47-469A-9C7D-F0E306920E6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06/12/2020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DD1F-7502-4786-A710-922C406DB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6245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3FA91-FF47-469A-9C7D-F0E306920E6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06/12/2020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DD1F-7502-4786-A710-922C406DB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5970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3FA91-FF47-469A-9C7D-F0E306920E6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06/12/2020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DD1F-7502-4786-A710-922C406DB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0362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3FA91-FF47-469A-9C7D-F0E306920E6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06/12/2020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DD1F-7502-4786-A710-922C406DB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8923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3FA91-FF47-469A-9C7D-F0E306920E6A}" type="datetimeFigureOut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06/12/2020</a:t>
            </a:fld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7ADD1F-7502-4786-A710-922C406DB036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510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3FA91-FF47-469A-9C7D-F0E306920E6A}" type="datetimeFigureOut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06/12/2020</a:t>
            </a:fld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DD1F-7502-4786-A710-922C406DB036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7925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3FA91-FF47-469A-9C7D-F0E306920E6A}" type="datetimeFigureOut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06/12/2020</a:t>
            </a:fld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DD1F-7502-4786-A710-922C406DB036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3942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3FA91-FF47-469A-9C7D-F0E306920E6A}" type="datetimeFigureOut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06/12/2020</a:t>
            </a:fld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DD1F-7502-4786-A710-922C406DB036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326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3FA91-FF47-469A-9C7D-F0E306920E6A}" type="datetimeFigureOut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06/12/2020</a:t>
            </a:fld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DD1F-7502-4786-A710-922C406DB036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343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3FA91-FF47-469A-9C7D-F0E306920E6A}" type="datetimeFigureOut">
              <a:rPr lang="es-ES" smtClean="0"/>
              <a:t>06/12/2020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DD1F-7502-4786-A710-922C406DB036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Oval 6"/>
          <p:cNvSpPr/>
          <p:nvPr/>
        </p:nvSpPr>
        <p:spPr>
          <a:xfrm>
            <a:off x="4495800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3FA91-FF47-469A-9C7D-F0E306920E6A}" type="datetimeFigureOut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06/12/2020</a:t>
            </a:fld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DD1F-7502-4786-A710-922C406DB036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144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3FA91-FF47-469A-9C7D-F0E306920E6A}" type="datetimeFigureOut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06/12/2020</a:t>
            </a:fld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DD1F-7502-4786-A710-922C406DB036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214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00025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04788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3FA91-FF47-469A-9C7D-F0E306920E6A}" type="datetimeFigureOut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06/12/2020</a:t>
            </a:fld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DD1F-7502-4786-A710-922C406DB036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0910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0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0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3FA91-FF47-469A-9C7D-F0E306920E6A}" type="datetimeFigureOut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06/12/2020</a:t>
            </a:fld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DD1F-7502-4786-A710-922C406DB036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6183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3FA91-FF47-469A-9C7D-F0E306920E6A}" type="datetimeFigureOut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06/12/2020</a:t>
            </a:fld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DD1F-7502-4786-A710-922C406DB036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6205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3FA91-FF47-469A-9C7D-F0E306920E6A}" type="datetimeFigureOut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06/12/2020</a:t>
            </a:fld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DD1F-7502-4786-A710-922C406DB036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391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3FA91-FF47-469A-9C7D-F0E306920E6A}" type="datetimeFigureOut">
              <a:rPr lang="es-ES" smtClean="0"/>
              <a:t>06/12/2020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DD1F-7502-4786-A710-922C406DB036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3FA91-FF47-469A-9C7D-F0E306920E6A}" type="datetimeFigureOut">
              <a:rPr lang="es-ES" smtClean="0"/>
              <a:t>06/12/2020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DD1F-7502-4786-A710-922C406DB036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3FA91-FF47-469A-9C7D-F0E306920E6A}" type="datetimeFigureOut">
              <a:rPr lang="es-ES" smtClean="0"/>
              <a:t>06/12/2020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DD1F-7502-4786-A710-922C406DB03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3FA91-FF47-469A-9C7D-F0E306920E6A}" type="datetimeFigureOut">
              <a:rPr lang="es-ES" smtClean="0"/>
              <a:t>06/12/2020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DD1F-7502-4786-A710-922C406DB03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00025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04788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3FA91-FF47-469A-9C7D-F0E306920E6A}" type="datetimeFigureOut">
              <a:rPr lang="es-ES" smtClean="0"/>
              <a:t>06/12/2020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DD1F-7502-4786-A710-922C406DB03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3FA91-FF47-469A-9C7D-F0E306920E6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06/12/2020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ADD1F-7502-4786-A710-922C406DB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03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FC3FA91-FF47-469A-9C7D-F0E306920E6A}" type="datetimeFigureOut">
              <a:rPr lang="es-ES" smtClean="0"/>
              <a:t>06/12/2020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7ADD1F-7502-4786-A710-922C406DB036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Oval 6"/>
          <p:cNvSpPr/>
          <p:nvPr/>
        </p:nvSpPr>
        <p:spPr>
          <a:xfrm>
            <a:off x="8457760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FC3FA91-FF47-469A-9C7D-F0E306920E6A}" type="datetimeFigureOut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06/12/2020</a:t>
            </a:fld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7ADD1F-7502-4786-A710-922C406DB036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92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3FA91-FF47-469A-9C7D-F0E306920E6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06/12/2020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ADD1F-7502-4786-A710-922C406DB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54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FC3FA91-FF47-469A-9C7D-F0E306920E6A}" type="datetimeFigureOut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06/12/2020</a:t>
            </a:fld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7ADD1F-7502-4786-A710-922C406DB036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3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f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43608" y="483518"/>
            <a:ext cx="6840760" cy="1440160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solidFill>
                  <a:srgbClr val="663300"/>
                </a:solidFill>
                <a:latin typeface="Century Gothic" panose="020B0502020202020204" pitchFamily="34" charset="0"/>
              </a:rPr>
              <a:t/>
            </a:r>
            <a:br>
              <a:rPr lang="es-ES" sz="3200" b="1" dirty="0" smtClean="0">
                <a:solidFill>
                  <a:srgbClr val="663300"/>
                </a:solidFill>
                <a:latin typeface="Century Gothic" panose="020B0502020202020204" pitchFamily="34" charset="0"/>
              </a:rPr>
            </a:br>
            <a:r>
              <a:rPr lang="es-ES" sz="3200" b="1" dirty="0" smtClean="0">
                <a:solidFill>
                  <a:srgbClr val="663300"/>
                </a:solidFill>
                <a:latin typeface="Century Gothic" panose="020B0502020202020204" pitchFamily="34" charset="0"/>
              </a:rPr>
              <a:t/>
            </a:r>
            <a:br>
              <a:rPr lang="es-ES" sz="3200" b="1" dirty="0" smtClean="0">
                <a:solidFill>
                  <a:srgbClr val="663300"/>
                </a:solidFill>
                <a:latin typeface="Century Gothic" panose="020B0502020202020204" pitchFamily="34" charset="0"/>
              </a:rPr>
            </a:br>
            <a:r>
              <a:rPr lang="es-ES" sz="3200" b="1" dirty="0">
                <a:solidFill>
                  <a:srgbClr val="663300"/>
                </a:solidFill>
                <a:latin typeface="Century Gothic" panose="020B0502020202020204" pitchFamily="34" charset="0"/>
              </a:rPr>
              <a:t/>
            </a:r>
            <a:br>
              <a:rPr lang="es-ES" sz="3200" b="1" dirty="0">
                <a:solidFill>
                  <a:srgbClr val="663300"/>
                </a:solidFill>
                <a:latin typeface="Century Gothic" panose="020B0502020202020204" pitchFamily="34" charset="0"/>
              </a:rPr>
            </a:br>
            <a:r>
              <a:rPr lang="es-ES" sz="3200" b="1" dirty="0" smtClean="0">
                <a:solidFill>
                  <a:srgbClr val="663300"/>
                </a:solidFill>
                <a:latin typeface="Century Gothic" panose="020B0502020202020204" pitchFamily="34" charset="0"/>
              </a:rPr>
              <a:t>Encuentro internacional de Logística Fluvial 2020:</a:t>
            </a:r>
            <a:br>
              <a:rPr lang="es-ES" sz="3200" b="1" dirty="0" smtClean="0">
                <a:solidFill>
                  <a:srgbClr val="663300"/>
                </a:solidFill>
                <a:latin typeface="Century Gothic" panose="020B0502020202020204" pitchFamily="34" charset="0"/>
              </a:rPr>
            </a:br>
            <a:r>
              <a:rPr lang="es-ES" sz="3200" b="1" dirty="0">
                <a:solidFill>
                  <a:srgbClr val="663300"/>
                </a:solidFill>
                <a:latin typeface="Century Gothic" panose="020B0502020202020204" pitchFamily="34" charset="0"/>
              </a:rPr>
              <a:t/>
            </a:r>
            <a:br>
              <a:rPr lang="es-ES" sz="3200" b="1" dirty="0">
                <a:solidFill>
                  <a:srgbClr val="663300"/>
                </a:solidFill>
                <a:latin typeface="Century Gothic" panose="020B0502020202020204" pitchFamily="34" charset="0"/>
              </a:rPr>
            </a:br>
            <a:r>
              <a:rPr lang="es-ES" sz="3200" b="1" dirty="0" smtClean="0">
                <a:solidFill>
                  <a:srgbClr val="663300"/>
                </a:solidFill>
                <a:latin typeface="Century Gothic" panose="020B0502020202020204" pitchFamily="34" charset="0"/>
              </a:rPr>
              <a:t>Perspectivas para la  </a:t>
            </a:r>
            <a:r>
              <a:rPr lang="es-ES" sz="3200" b="1" dirty="0" err="1" smtClean="0">
                <a:solidFill>
                  <a:srgbClr val="663300"/>
                </a:solidFill>
                <a:latin typeface="Century Gothic" panose="020B0502020202020204" pitchFamily="34" charset="0"/>
              </a:rPr>
              <a:t>Hidrovía</a:t>
            </a:r>
            <a:r>
              <a:rPr lang="es-ES" sz="3200" b="1" smtClean="0">
                <a:solidFill>
                  <a:srgbClr val="663300"/>
                </a:solidFill>
                <a:latin typeface="Century Gothic" panose="020B0502020202020204" pitchFamily="34" charset="0"/>
              </a:rPr>
              <a:t> </a:t>
            </a:r>
            <a:r>
              <a:rPr lang="es-ES" sz="3200" b="1" smtClean="0">
                <a:solidFill>
                  <a:srgbClr val="663300"/>
                </a:solidFill>
                <a:latin typeface="Century Gothic" panose="020B0502020202020204" pitchFamily="34" charset="0"/>
              </a:rPr>
              <a:t>Paraguay-Paraná</a:t>
            </a:r>
            <a:r>
              <a:rPr lang="es-ES" sz="3200" b="1" dirty="0" smtClean="0">
                <a:solidFill>
                  <a:srgbClr val="663300"/>
                </a:solidFill>
                <a:latin typeface="Century Gothic" panose="020B0502020202020204" pitchFamily="34" charset="0"/>
              </a:rPr>
              <a:t/>
            </a:r>
            <a:br>
              <a:rPr lang="es-ES" sz="3200" b="1" dirty="0" smtClean="0">
                <a:solidFill>
                  <a:srgbClr val="663300"/>
                </a:solidFill>
                <a:latin typeface="Century Gothic" panose="020B0502020202020204" pitchFamily="34" charset="0"/>
              </a:rPr>
            </a:br>
            <a:r>
              <a:rPr lang="es-ES" sz="3200" b="1" dirty="0" smtClean="0">
                <a:solidFill>
                  <a:srgbClr val="663300"/>
                </a:solidFill>
                <a:latin typeface="Century Gothic" panose="020B0502020202020204" pitchFamily="34" charset="0"/>
              </a:rPr>
              <a:t> </a:t>
            </a:r>
            <a:endParaRPr lang="es-ES" sz="3200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3651870"/>
            <a:ext cx="4536504" cy="1080120"/>
          </a:xfrm>
        </p:spPr>
        <p:txBody>
          <a:bodyPr>
            <a:normAutofit/>
          </a:bodyPr>
          <a:lstStyle/>
          <a:p>
            <a:r>
              <a:rPr lang="es-ES" sz="1800" i="1" dirty="0" smtClean="0">
                <a:solidFill>
                  <a:srgbClr val="663300"/>
                </a:solidFill>
                <a:latin typeface="+mj-lt"/>
              </a:rPr>
              <a:t>Secretaría Ejecutiva del </a:t>
            </a:r>
          </a:p>
          <a:p>
            <a:r>
              <a:rPr lang="es-AR" sz="1800" i="1" dirty="0" smtClean="0">
                <a:solidFill>
                  <a:srgbClr val="663300"/>
                </a:solidFill>
                <a:latin typeface="+mj-lt"/>
              </a:rPr>
              <a:t>Comité Intergubernamental de la HPP</a:t>
            </a:r>
          </a:p>
          <a:p>
            <a:r>
              <a:rPr lang="es-AR" sz="1800" dirty="0" smtClean="0">
                <a:solidFill>
                  <a:srgbClr val="663300"/>
                </a:solidFill>
                <a:latin typeface="+mj-lt"/>
              </a:rPr>
              <a:t>Diciembre 2020</a:t>
            </a:r>
          </a:p>
          <a:p>
            <a:endParaRPr lang="es-ES" dirty="0" smtClean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9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5566"/>
          </a:xfrm>
        </p:spPr>
        <p:txBody>
          <a:bodyPr/>
          <a:lstStyle/>
          <a:p>
            <a:r>
              <a:rPr lang="es-ES" sz="3200" b="1" dirty="0" smtClean="0"/>
              <a:t>Infraestructura sostenible e inteligente </a:t>
            </a:r>
            <a:endParaRPr lang="es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744416"/>
          </a:xfrm>
        </p:spPr>
        <p:txBody>
          <a:bodyPr>
            <a:normAutofit fontScale="77500" lnSpcReduction="20000"/>
          </a:bodyPr>
          <a:lstStyle/>
          <a:p>
            <a:r>
              <a:rPr lang="es-ES" sz="2300" b="1" dirty="0" smtClean="0">
                <a:solidFill>
                  <a:srgbClr val="663300"/>
                </a:solidFill>
              </a:rPr>
              <a:t>Concepto:</a:t>
            </a:r>
          </a:p>
          <a:p>
            <a:pPr lvl="1"/>
            <a:r>
              <a:rPr lang="es-ES" sz="1800" b="1" dirty="0" smtClean="0">
                <a:solidFill>
                  <a:srgbClr val="663300"/>
                </a:solidFill>
              </a:rPr>
              <a:t>Reduce emisiones de efecto invernadero</a:t>
            </a:r>
          </a:p>
          <a:p>
            <a:pPr lvl="1"/>
            <a:r>
              <a:rPr lang="es-ES" sz="1800" b="1" dirty="0" err="1" smtClean="0">
                <a:solidFill>
                  <a:srgbClr val="663300"/>
                </a:solidFill>
              </a:rPr>
              <a:t>Resiliente</a:t>
            </a:r>
            <a:r>
              <a:rPr lang="es-ES" sz="1800" b="1" dirty="0" smtClean="0">
                <a:solidFill>
                  <a:srgbClr val="663300"/>
                </a:solidFill>
              </a:rPr>
              <a:t> </a:t>
            </a:r>
          </a:p>
          <a:p>
            <a:pPr lvl="1"/>
            <a:r>
              <a:rPr lang="es-ES" sz="1800" b="1" dirty="0" smtClean="0">
                <a:solidFill>
                  <a:srgbClr val="663300"/>
                </a:solidFill>
              </a:rPr>
              <a:t>Minimiza la contaminación local</a:t>
            </a:r>
          </a:p>
          <a:p>
            <a:endParaRPr lang="es-ES" sz="1800" b="1" dirty="0" smtClean="0">
              <a:solidFill>
                <a:srgbClr val="663300"/>
              </a:solidFill>
            </a:endParaRPr>
          </a:p>
          <a:p>
            <a:pPr lvl="0"/>
            <a:r>
              <a:rPr lang="es-ES" sz="2300" b="1" dirty="0" smtClean="0">
                <a:solidFill>
                  <a:srgbClr val="663300"/>
                </a:solidFill>
              </a:rPr>
              <a:t>Efectos positivos y multiplicadores de inversión en infraestructura </a:t>
            </a:r>
            <a:r>
              <a:rPr lang="es-ES" sz="2100" b="1" dirty="0" smtClean="0">
                <a:solidFill>
                  <a:srgbClr val="663300"/>
                </a:solidFill>
              </a:rPr>
              <a:t>(empleo, competitividad, inversión privada productiva, comercio exterior, crecimiento inclusivo y sustentable)</a:t>
            </a:r>
          </a:p>
          <a:p>
            <a:pPr marL="0" lvl="0" indent="0">
              <a:buNone/>
            </a:pPr>
            <a:endParaRPr lang="es-ES" sz="2100" b="1" dirty="0" smtClean="0">
              <a:solidFill>
                <a:srgbClr val="663300"/>
              </a:solidFill>
            </a:endParaRPr>
          </a:p>
          <a:p>
            <a:pPr lvl="0"/>
            <a:r>
              <a:rPr lang="es-ES" sz="2300" b="1" dirty="0" smtClean="0">
                <a:solidFill>
                  <a:srgbClr val="663300"/>
                </a:solidFill>
              </a:rPr>
              <a:t>Enfoque sistémico: Activos físicos + servicios</a:t>
            </a:r>
          </a:p>
          <a:p>
            <a:pPr marL="0" lvl="0" indent="0">
              <a:buNone/>
            </a:pPr>
            <a:endParaRPr lang="es-ES" sz="2100" b="1" dirty="0" smtClean="0">
              <a:solidFill>
                <a:srgbClr val="663300"/>
              </a:solidFill>
            </a:endParaRPr>
          </a:p>
          <a:p>
            <a:pPr lvl="0"/>
            <a:r>
              <a:rPr lang="es-ES" sz="2300" b="1" dirty="0" smtClean="0">
                <a:solidFill>
                  <a:srgbClr val="663300"/>
                </a:solidFill>
              </a:rPr>
              <a:t>Eje de trabajo priorizado por el CIH: infraestructura e </a:t>
            </a:r>
            <a:r>
              <a:rPr lang="es-ES" sz="2300" b="1" dirty="0" err="1" smtClean="0">
                <a:solidFill>
                  <a:srgbClr val="663300"/>
                </a:solidFill>
              </a:rPr>
              <a:t>intermodalidad</a:t>
            </a:r>
            <a:r>
              <a:rPr lang="es-ES" sz="2300" b="1" dirty="0" smtClean="0">
                <a:solidFill>
                  <a:srgbClr val="663300"/>
                </a:solidFill>
              </a:rPr>
              <a:t>. </a:t>
            </a:r>
          </a:p>
          <a:p>
            <a:pPr marL="0" lvl="0" indent="0">
              <a:buNone/>
            </a:pPr>
            <a:endParaRPr lang="es-ES" sz="2100" b="1" dirty="0" smtClean="0">
              <a:solidFill>
                <a:srgbClr val="663300"/>
              </a:solidFill>
            </a:endParaRPr>
          </a:p>
          <a:p>
            <a:pPr lvl="0"/>
            <a:r>
              <a:rPr lang="es-AR" sz="2300" b="1" dirty="0">
                <a:solidFill>
                  <a:srgbClr val="663300"/>
                </a:solidFill>
              </a:rPr>
              <a:t>CIH: espacio para coordinación y planificación conjunta, con enfoque sistémico </a:t>
            </a:r>
            <a:endParaRPr lang="es-ES" sz="2300" b="1" dirty="0">
              <a:solidFill>
                <a:srgbClr val="663300"/>
              </a:solidFill>
            </a:endParaRPr>
          </a:p>
          <a:p>
            <a:pPr lvl="0"/>
            <a:endParaRPr lang="es-ES" sz="180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54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64096"/>
          </a:xfrm>
        </p:spPr>
        <p:txBody>
          <a:bodyPr>
            <a:normAutofit/>
          </a:bodyPr>
          <a:lstStyle/>
          <a:p>
            <a:r>
              <a:rPr lang="es-AR" sz="3600" dirty="0" smtClean="0"/>
              <a:t>Conclusiones</a:t>
            </a:r>
            <a:endParaRPr lang="es-ES" sz="36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9483856"/>
              </p:ext>
            </p:extLst>
          </p:nvPr>
        </p:nvGraphicFramePr>
        <p:xfrm>
          <a:off x="251520" y="1059582"/>
          <a:ext cx="8496944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065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771550"/>
            <a:ext cx="7772400" cy="1368151"/>
          </a:xfrm>
        </p:spPr>
        <p:txBody>
          <a:bodyPr/>
          <a:lstStyle/>
          <a:p>
            <a:r>
              <a:rPr lang="es-AR" sz="5400" b="1" dirty="0">
                <a:solidFill>
                  <a:schemeClr val="accent3">
                    <a:lumMod val="5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</a:rPr>
              <a:t>Muchas gracias!!</a:t>
            </a:r>
            <a:endParaRPr lang="es-E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27584" y="2067694"/>
            <a:ext cx="7488832" cy="2448272"/>
          </a:xfrm>
        </p:spPr>
        <p:txBody>
          <a:bodyPr>
            <a:normAutofit fontScale="25000" lnSpcReduction="20000"/>
          </a:bodyPr>
          <a:lstStyle/>
          <a:p>
            <a:pPr lvl="0"/>
            <a:endParaRPr lang="es-AR" sz="5600" b="1" dirty="0" smtClean="0">
              <a:solidFill>
                <a:srgbClr val="CC3300"/>
              </a:solidFill>
              <a:latin typeface="Century Gothic"/>
            </a:endParaRPr>
          </a:p>
          <a:p>
            <a:pPr lvl="0"/>
            <a:r>
              <a:rPr lang="es-AR" sz="8000" b="1" dirty="0" smtClean="0">
                <a:solidFill>
                  <a:schemeClr val="accent3">
                    <a:lumMod val="50000"/>
                  </a:schemeClr>
                </a:solidFill>
                <a:latin typeface="Century Gothic"/>
              </a:rPr>
              <a:t>Romina </a:t>
            </a:r>
            <a:r>
              <a:rPr lang="es-AR" sz="8000" b="1" dirty="0">
                <a:solidFill>
                  <a:schemeClr val="accent3">
                    <a:lumMod val="50000"/>
                  </a:schemeClr>
                </a:solidFill>
                <a:latin typeface="Century Gothic"/>
              </a:rPr>
              <a:t>Paola </a:t>
            </a:r>
            <a:r>
              <a:rPr lang="es-AR" sz="8000" b="1" dirty="0" err="1">
                <a:solidFill>
                  <a:schemeClr val="accent3">
                    <a:lumMod val="50000"/>
                  </a:schemeClr>
                </a:solidFill>
                <a:latin typeface="Century Gothic"/>
              </a:rPr>
              <a:t>Bocache</a:t>
            </a:r>
            <a:r>
              <a:rPr lang="es-AR" sz="8000" b="1" dirty="0">
                <a:solidFill>
                  <a:schemeClr val="accent3">
                    <a:lumMod val="50000"/>
                  </a:schemeClr>
                </a:solidFill>
                <a:latin typeface="Century Gothic"/>
              </a:rPr>
              <a:t> </a:t>
            </a:r>
            <a:endParaRPr lang="es-AR" sz="8000" b="1" dirty="0" smtClean="0">
              <a:solidFill>
                <a:schemeClr val="accent3">
                  <a:lumMod val="50000"/>
                </a:schemeClr>
              </a:solidFill>
              <a:latin typeface="Century Gothic"/>
            </a:endParaRPr>
          </a:p>
          <a:p>
            <a:pPr lvl="0"/>
            <a:endParaRPr lang="es-AR" sz="8000" b="1" dirty="0">
              <a:solidFill>
                <a:schemeClr val="accent3">
                  <a:lumMod val="50000"/>
                </a:schemeClr>
              </a:solidFill>
              <a:latin typeface="Century Gothic"/>
            </a:endParaRPr>
          </a:p>
          <a:p>
            <a:pPr lvl="0"/>
            <a:endParaRPr lang="es-AR" sz="5600" b="1" dirty="0" smtClean="0">
              <a:solidFill>
                <a:schemeClr val="accent3">
                  <a:lumMod val="50000"/>
                </a:schemeClr>
              </a:solidFill>
              <a:latin typeface="Century Gothic"/>
            </a:endParaRPr>
          </a:p>
          <a:p>
            <a:pPr lvl="0"/>
            <a:endParaRPr lang="es-AR" sz="5600" b="1" dirty="0">
              <a:solidFill>
                <a:schemeClr val="accent3">
                  <a:lumMod val="50000"/>
                </a:schemeClr>
              </a:solidFill>
              <a:latin typeface="Century Gothic"/>
            </a:endParaRPr>
          </a:p>
          <a:p>
            <a:pPr lvl="0"/>
            <a:r>
              <a:rPr lang="es-AR" sz="6400" b="1" dirty="0">
                <a:solidFill>
                  <a:schemeClr val="accent3">
                    <a:lumMod val="50000"/>
                  </a:schemeClr>
                </a:solidFill>
                <a:latin typeface="Century Gothic"/>
              </a:rPr>
              <a:t>Secretaría Ejecutiva</a:t>
            </a:r>
          </a:p>
          <a:p>
            <a:pPr lvl="0"/>
            <a:r>
              <a:rPr lang="es-AR" sz="6400" b="1" dirty="0">
                <a:solidFill>
                  <a:schemeClr val="accent3">
                    <a:lumMod val="50000"/>
                  </a:schemeClr>
                </a:solidFill>
                <a:latin typeface="Century Gothic"/>
              </a:rPr>
              <a:t>Comité Intergubernamental de la </a:t>
            </a:r>
            <a:r>
              <a:rPr lang="es-AR" sz="6400" b="1" dirty="0" err="1">
                <a:solidFill>
                  <a:schemeClr val="accent3">
                    <a:lumMod val="50000"/>
                  </a:schemeClr>
                </a:solidFill>
                <a:latin typeface="Century Gothic"/>
              </a:rPr>
              <a:t>Hidrovía</a:t>
            </a:r>
            <a:r>
              <a:rPr lang="es-AR" sz="6400" b="1" dirty="0">
                <a:solidFill>
                  <a:schemeClr val="accent3">
                    <a:lumMod val="50000"/>
                  </a:schemeClr>
                </a:solidFill>
                <a:latin typeface="Century Gothic"/>
              </a:rPr>
              <a:t> Paraguay-Paraná</a:t>
            </a:r>
          </a:p>
          <a:p>
            <a:pPr lvl="0"/>
            <a:endParaRPr lang="es-AR" sz="1900" dirty="0" smtClean="0">
              <a:solidFill>
                <a:srgbClr val="663300"/>
              </a:solidFill>
              <a:latin typeface="Century Gothic"/>
            </a:endParaRPr>
          </a:p>
          <a:p>
            <a:pPr lvl="0"/>
            <a:endParaRPr lang="es-AR" sz="1900" dirty="0">
              <a:solidFill>
                <a:srgbClr val="663300"/>
              </a:solidFill>
              <a:latin typeface="Century Gothic"/>
            </a:endParaRPr>
          </a:p>
          <a:p>
            <a:pPr lvl="0" algn="r"/>
            <a:r>
              <a:rPr lang="es-AR" sz="5600" b="1" dirty="0">
                <a:solidFill>
                  <a:schemeClr val="accent3">
                    <a:lumMod val="50000"/>
                  </a:schemeClr>
                </a:solidFill>
                <a:latin typeface="Century Gothic"/>
              </a:rPr>
              <a:t>(+54 11) 4819-7578</a:t>
            </a:r>
          </a:p>
          <a:p>
            <a:pPr lvl="0" algn="r"/>
            <a:r>
              <a:rPr lang="es-AR" sz="5600" b="1" dirty="0">
                <a:solidFill>
                  <a:schemeClr val="accent3">
                    <a:lumMod val="50000"/>
                  </a:schemeClr>
                </a:solidFill>
                <a:latin typeface="Century Gothic"/>
              </a:rPr>
              <a:t>hipse@mrecic.gov.ar</a:t>
            </a:r>
          </a:p>
          <a:p>
            <a:pPr lvl="0" algn="r"/>
            <a:r>
              <a:rPr lang="es-AR" sz="5600" b="1" dirty="0">
                <a:solidFill>
                  <a:schemeClr val="accent3">
                    <a:lumMod val="50000"/>
                  </a:schemeClr>
                </a:solidFill>
                <a:latin typeface="Century Gothic"/>
              </a:rPr>
              <a:t>http://</a:t>
            </a:r>
            <a:r>
              <a:rPr lang="es-AR" sz="5600" b="1" dirty="0" smtClean="0">
                <a:solidFill>
                  <a:schemeClr val="accent3">
                    <a:lumMod val="50000"/>
                  </a:schemeClr>
                </a:solidFill>
                <a:latin typeface="Century Gothic"/>
              </a:rPr>
              <a:t>hidrovia.org</a:t>
            </a:r>
            <a:endParaRPr lang="es-ES" sz="5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07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s-ES" sz="3200" dirty="0" err="1" smtClean="0"/>
              <a:t>Hidrovía</a:t>
            </a:r>
            <a:r>
              <a:rPr lang="es-ES" sz="3200" dirty="0" smtClean="0"/>
              <a:t> del futuro:</a:t>
            </a:r>
            <a:br>
              <a:rPr lang="es-ES" sz="3200" dirty="0" smtClean="0"/>
            </a:br>
            <a:r>
              <a:rPr lang="es-ES" sz="3200" dirty="0" smtClean="0"/>
              <a:t>verde e inteligente</a:t>
            </a:r>
            <a:endParaRPr lang="es-ES" sz="32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607823"/>
              </p:ext>
            </p:extLst>
          </p:nvPr>
        </p:nvGraphicFramePr>
        <p:xfrm>
          <a:off x="467544" y="1275606"/>
          <a:ext cx="8219256" cy="3318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859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95486"/>
            <a:ext cx="8136904" cy="100466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s-ES" sz="3600" dirty="0" smtClean="0"/>
              <a:t/>
            </a:r>
            <a:br>
              <a:rPr lang="es-ES" sz="3600" dirty="0" smtClean="0"/>
            </a:br>
            <a:r>
              <a:rPr lang="es-ES" sz="3600" dirty="0"/>
              <a:t/>
            </a:r>
            <a:br>
              <a:rPr lang="es-ES" sz="3600" dirty="0"/>
            </a:br>
            <a:r>
              <a:rPr lang="es-ES" sz="3600" dirty="0"/>
              <a:t/>
            </a:r>
            <a:br>
              <a:rPr lang="es-ES" sz="3600" dirty="0"/>
            </a:br>
            <a:r>
              <a:rPr lang="es-ES" sz="3600" dirty="0" smtClean="0"/>
              <a:t/>
            </a:r>
            <a:br>
              <a:rPr lang="es-ES" sz="3600" dirty="0" smtClean="0"/>
            </a:br>
            <a:r>
              <a:rPr lang="es-ES" sz="3600" dirty="0"/>
              <a:t/>
            </a:r>
            <a:br>
              <a:rPr lang="es-ES" sz="3600" dirty="0"/>
            </a:br>
            <a:r>
              <a:rPr lang="es-ES" sz="3600" dirty="0" err="1" smtClean="0"/>
              <a:t>Hidrovía</a:t>
            </a:r>
            <a:r>
              <a:rPr lang="es-ES" sz="3600" dirty="0" smtClean="0"/>
              <a:t> del futuro: </a:t>
            </a:r>
            <a:br>
              <a:rPr lang="es-ES" sz="3600" dirty="0" smtClean="0"/>
            </a:br>
            <a:r>
              <a:rPr lang="es-ES" sz="3600" dirty="0" smtClean="0"/>
              <a:t>verde e inteligente</a:t>
            </a:r>
            <a:endParaRPr lang="es-ES" sz="36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139518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327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2800" b="1" dirty="0" smtClean="0"/>
              <a:t>Gestión hídrica sostenible </a:t>
            </a:r>
            <a:endParaRPr lang="es-ES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419621"/>
            <a:ext cx="8147248" cy="3175001"/>
          </a:xfrm>
        </p:spPr>
        <p:txBody>
          <a:bodyPr>
            <a:normAutofit/>
          </a:bodyPr>
          <a:lstStyle/>
          <a:p>
            <a:endParaRPr lang="es-AR" sz="2000" dirty="0" smtClean="0">
              <a:solidFill>
                <a:srgbClr val="663300"/>
              </a:solidFill>
            </a:endParaRPr>
          </a:p>
          <a:p>
            <a:r>
              <a:rPr lang="es-AR" sz="2000" b="1" dirty="0" smtClean="0">
                <a:solidFill>
                  <a:srgbClr val="663300"/>
                </a:solidFill>
              </a:rPr>
              <a:t>Múltiples impactos del estiaje</a:t>
            </a:r>
          </a:p>
          <a:p>
            <a:pPr lvl="0"/>
            <a:r>
              <a:rPr lang="es-AR" sz="2000" b="1" dirty="0" smtClean="0">
                <a:solidFill>
                  <a:srgbClr val="663300"/>
                </a:solidFill>
              </a:rPr>
              <a:t>2 ejes de trabajo</a:t>
            </a:r>
            <a:r>
              <a:rPr lang="es-AR" sz="2000" dirty="0" smtClean="0">
                <a:solidFill>
                  <a:srgbClr val="663300"/>
                </a:solidFill>
              </a:rPr>
              <a:t>:</a:t>
            </a:r>
          </a:p>
          <a:p>
            <a:pPr marL="0" lvl="0" indent="0">
              <a:buNone/>
            </a:pPr>
            <a:endParaRPr lang="es-AR" sz="2000" dirty="0" smtClean="0">
              <a:solidFill>
                <a:srgbClr val="663300"/>
              </a:solidFill>
            </a:endParaRPr>
          </a:p>
          <a:p>
            <a:pPr lvl="1"/>
            <a:r>
              <a:rPr lang="es-AR" b="1" dirty="0" smtClean="0">
                <a:solidFill>
                  <a:srgbClr val="663300"/>
                </a:solidFill>
              </a:rPr>
              <a:t>Sistemas de intercambio de información y alertas tempranas</a:t>
            </a:r>
          </a:p>
          <a:p>
            <a:pPr lvl="1"/>
            <a:r>
              <a:rPr lang="es-AR" b="1" dirty="0" smtClean="0">
                <a:solidFill>
                  <a:srgbClr val="663300"/>
                </a:solidFill>
              </a:rPr>
              <a:t>Obras de mejora de </a:t>
            </a:r>
            <a:r>
              <a:rPr lang="es-AR" b="1" dirty="0" err="1" smtClean="0">
                <a:solidFill>
                  <a:srgbClr val="663300"/>
                </a:solidFill>
              </a:rPr>
              <a:t>navagabilidad</a:t>
            </a:r>
            <a:r>
              <a:rPr lang="es-AR" b="1" dirty="0" smtClean="0">
                <a:solidFill>
                  <a:srgbClr val="663300"/>
                </a:solidFill>
              </a:rPr>
              <a:t>/dragado</a:t>
            </a:r>
          </a:p>
          <a:p>
            <a:pPr lvl="1"/>
            <a:endParaRPr lang="es-ES" sz="1200" dirty="0">
              <a:solidFill>
                <a:srgbClr val="663300"/>
              </a:solidFill>
            </a:endParaRPr>
          </a:p>
          <a:p>
            <a:pPr lvl="0"/>
            <a:r>
              <a:rPr lang="es-AR" sz="2000" b="1" dirty="0" smtClean="0">
                <a:solidFill>
                  <a:srgbClr val="663300"/>
                </a:solidFill>
              </a:rPr>
              <a:t>Coordinación y cooperación son clave!!!</a:t>
            </a:r>
          </a:p>
          <a:p>
            <a:pPr lvl="0"/>
            <a:r>
              <a:rPr lang="es-AR" sz="2000" b="1" dirty="0" smtClean="0">
                <a:solidFill>
                  <a:srgbClr val="663300"/>
                </a:solidFill>
              </a:rPr>
              <a:t>Profundizar </a:t>
            </a:r>
            <a:r>
              <a:rPr lang="es-AR" sz="2000" b="1" dirty="0">
                <a:solidFill>
                  <a:srgbClr val="663300"/>
                </a:solidFill>
              </a:rPr>
              <a:t>sinergias con el </a:t>
            </a:r>
            <a:r>
              <a:rPr lang="es-AR" sz="2000" b="1" dirty="0" smtClean="0">
                <a:solidFill>
                  <a:srgbClr val="663300"/>
                </a:solidFill>
              </a:rPr>
              <a:t>CIC</a:t>
            </a:r>
            <a:r>
              <a:rPr lang="es-AR" sz="2000" b="1" dirty="0">
                <a:solidFill>
                  <a:srgbClr val="663300"/>
                </a:solidFill>
              </a:rPr>
              <a:t> </a:t>
            </a:r>
            <a:r>
              <a:rPr lang="es-AR" sz="2000" b="1" dirty="0" smtClean="0">
                <a:solidFill>
                  <a:srgbClr val="663300"/>
                </a:solidFill>
              </a:rPr>
              <a:t>y sector privado</a:t>
            </a:r>
            <a:endParaRPr lang="es-ES" sz="2000" b="1" dirty="0">
              <a:solidFill>
                <a:srgbClr val="663300"/>
              </a:solidFill>
            </a:endParaRPr>
          </a:p>
          <a:p>
            <a:pPr marL="0" indent="0">
              <a:buNone/>
            </a:pPr>
            <a:endParaRPr lang="es-ES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30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b="1" dirty="0" err="1" smtClean="0"/>
              <a:t>Descarbonización</a:t>
            </a:r>
            <a:r>
              <a:rPr lang="es-ES" sz="2800" b="1" dirty="0" smtClean="0"/>
              <a:t> del transporte fluv</a:t>
            </a:r>
            <a:r>
              <a:rPr lang="es-ES" sz="3200" b="1" dirty="0" smtClean="0"/>
              <a:t>ial</a:t>
            </a:r>
            <a:endParaRPr lang="es-ES" sz="3200" b="1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800" b="1" dirty="0" smtClean="0">
                <a:solidFill>
                  <a:srgbClr val="663300"/>
                </a:solidFill>
              </a:rPr>
              <a:t>Conveniencia  de reemplazar combustibles actuales debido impactos adversos en medio ambiente y salud humana</a:t>
            </a:r>
          </a:p>
          <a:p>
            <a:pPr marL="0" indent="0">
              <a:buNone/>
            </a:pPr>
            <a:endParaRPr lang="es-ES" sz="1800" b="1" dirty="0" smtClean="0">
              <a:solidFill>
                <a:srgbClr val="663300"/>
              </a:solidFill>
            </a:endParaRPr>
          </a:p>
          <a:p>
            <a:r>
              <a:rPr lang="es-ES" sz="1800" b="1" dirty="0" smtClean="0">
                <a:solidFill>
                  <a:srgbClr val="663300"/>
                </a:solidFill>
              </a:rPr>
              <a:t>GNL</a:t>
            </a:r>
          </a:p>
          <a:p>
            <a:pPr lvl="1"/>
            <a:r>
              <a:rPr lang="es-ES" sz="1400" b="1" dirty="0" smtClean="0">
                <a:solidFill>
                  <a:srgbClr val="663300"/>
                </a:solidFill>
              </a:rPr>
              <a:t>Menor precio</a:t>
            </a:r>
          </a:p>
          <a:p>
            <a:pPr lvl="1"/>
            <a:r>
              <a:rPr lang="es-ES" sz="1400" b="1" dirty="0" smtClean="0">
                <a:solidFill>
                  <a:srgbClr val="663300"/>
                </a:solidFill>
              </a:rPr>
              <a:t>Reducción de emisiones</a:t>
            </a:r>
          </a:p>
          <a:p>
            <a:pPr lvl="1"/>
            <a:r>
              <a:rPr lang="es-ES" sz="1400" b="1" dirty="0" smtClean="0">
                <a:solidFill>
                  <a:srgbClr val="663300"/>
                </a:solidFill>
              </a:rPr>
              <a:t>Madurez tecnológica</a:t>
            </a:r>
          </a:p>
          <a:p>
            <a:pPr lvl="1"/>
            <a:r>
              <a:rPr lang="es-ES" sz="1400" b="1" dirty="0" smtClean="0">
                <a:solidFill>
                  <a:srgbClr val="663300"/>
                </a:solidFill>
              </a:rPr>
              <a:t>Disponibilidad del recurso en la región </a:t>
            </a:r>
          </a:p>
          <a:p>
            <a:pPr marL="457200" lvl="1" indent="0">
              <a:buNone/>
            </a:pPr>
            <a:endParaRPr lang="es-ES" sz="1400" b="1" dirty="0" smtClean="0">
              <a:solidFill>
                <a:srgbClr val="663300"/>
              </a:solidFill>
            </a:endParaRPr>
          </a:p>
          <a:p>
            <a:pPr lvl="0"/>
            <a:r>
              <a:rPr lang="es-ES" sz="1800" b="1" dirty="0">
                <a:solidFill>
                  <a:srgbClr val="663300"/>
                </a:solidFill>
              </a:rPr>
              <a:t>B</a:t>
            </a:r>
            <a:r>
              <a:rPr lang="es-ES" sz="1800" b="1" dirty="0" smtClean="0">
                <a:solidFill>
                  <a:srgbClr val="663300"/>
                </a:solidFill>
              </a:rPr>
              <a:t>atería eléctrica e hidrógeno</a:t>
            </a:r>
          </a:p>
          <a:p>
            <a:pPr lvl="1"/>
            <a:r>
              <a:rPr lang="es-ES" sz="1400" b="1" dirty="0" smtClean="0">
                <a:solidFill>
                  <a:srgbClr val="663300"/>
                </a:solidFill>
              </a:rPr>
              <a:t>Potencial de energías renovables en la región</a:t>
            </a:r>
          </a:p>
          <a:p>
            <a:pPr marL="457200" lvl="1" indent="0">
              <a:buNone/>
            </a:pPr>
            <a:endParaRPr lang="es-ES" sz="1400" b="1" dirty="0">
              <a:solidFill>
                <a:srgbClr val="663300"/>
              </a:solidFill>
            </a:endParaRPr>
          </a:p>
          <a:p>
            <a:pPr marL="457200" lvl="1" indent="0">
              <a:buNone/>
            </a:pPr>
            <a:endParaRPr lang="es-ES" b="1" dirty="0" smtClean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61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b="1" dirty="0" err="1" smtClean="0"/>
              <a:t>Descarbonización</a:t>
            </a:r>
            <a:r>
              <a:rPr lang="es-ES" sz="2800" b="1" dirty="0" smtClean="0"/>
              <a:t> del transporte fluv</a:t>
            </a:r>
            <a:r>
              <a:rPr lang="es-ES" sz="3200" b="1" dirty="0" smtClean="0"/>
              <a:t>ial (2)</a:t>
            </a:r>
            <a:endParaRPr lang="es-ES" sz="3200" b="1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sz="1800" b="1" dirty="0" smtClean="0">
              <a:solidFill>
                <a:srgbClr val="663300"/>
              </a:solidFill>
            </a:endParaRPr>
          </a:p>
          <a:p>
            <a:r>
              <a:rPr lang="es-ES" sz="1800" b="1" dirty="0" smtClean="0">
                <a:solidFill>
                  <a:srgbClr val="663300"/>
                </a:solidFill>
              </a:rPr>
              <a:t>Externalidades positivas de combustibles alternativos:</a:t>
            </a:r>
          </a:p>
          <a:p>
            <a:pPr lvl="1"/>
            <a:r>
              <a:rPr lang="es-ES" sz="1400" b="1" dirty="0" smtClean="0">
                <a:solidFill>
                  <a:srgbClr val="663300"/>
                </a:solidFill>
              </a:rPr>
              <a:t>Ambientales</a:t>
            </a:r>
          </a:p>
          <a:p>
            <a:pPr lvl="1"/>
            <a:r>
              <a:rPr lang="es-ES" sz="1400" b="1" dirty="0" smtClean="0">
                <a:solidFill>
                  <a:srgbClr val="663300"/>
                </a:solidFill>
              </a:rPr>
              <a:t>Sociales: Desarrollo de industria naval regional y generación de empleo de calidad </a:t>
            </a:r>
          </a:p>
          <a:p>
            <a:pPr marL="0" indent="0">
              <a:buNone/>
            </a:pPr>
            <a:endParaRPr lang="es-ES" sz="1800" b="1" dirty="0" smtClean="0">
              <a:solidFill>
                <a:srgbClr val="663300"/>
              </a:solidFill>
            </a:endParaRPr>
          </a:p>
          <a:p>
            <a:pPr lvl="0"/>
            <a:r>
              <a:rPr lang="es-ES" sz="1800" b="1" dirty="0" smtClean="0">
                <a:solidFill>
                  <a:srgbClr val="663300"/>
                </a:solidFill>
              </a:rPr>
              <a:t>Tres pilares:</a:t>
            </a:r>
          </a:p>
          <a:p>
            <a:pPr lvl="1"/>
            <a:r>
              <a:rPr lang="es-ES" sz="1400" b="1" dirty="0" smtClean="0">
                <a:solidFill>
                  <a:srgbClr val="663300"/>
                </a:solidFill>
              </a:rPr>
              <a:t>Regulación e innovación</a:t>
            </a:r>
          </a:p>
          <a:p>
            <a:pPr lvl="1"/>
            <a:r>
              <a:rPr lang="es-ES" sz="1400" b="1" dirty="0" smtClean="0">
                <a:solidFill>
                  <a:srgbClr val="663300"/>
                </a:solidFill>
              </a:rPr>
              <a:t>Financiamiento</a:t>
            </a:r>
          </a:p>
          <a:p>
            <a:pPr lvl="1"/>
            <a:r>
              <a:rPr lang="es-ES" sz="1400" b="1" dirty="0" smtClean="0">
                <a:solidFill>
                  <a:srgbClr val="663300"/>
                </a:solidFill>
              </a:rPr>
              <a:t>Coordinación</a:t>
            </a:r>
          </a:p>
          <a:p>
            <a:pPr lvl="1"/>
            <a:endParaRPr lang="es-ES" sz="1400" b="1" dirty="0" smtClean="0">
              <a:solidFill>
                <a:srgbClr val="663300"/>
              </a:solidFill>
            </a:endParaRPr>
          </a:p>
          <a:p>
            <a:pPr lvl="0"/>
            <a:r>
              <a:rPr lang="es-ES" sz="1800" b="1" dirty="0" smtClean="0">
                <a:solidFill>
                  <a:srgbClr val="663300"/>
                </a:solidFill>
              </a:rPr>
              <a:t>Grupo de Expertos en combustibles alternativos en S.E. del CIH</a:t>
            </a:r>
            <a:endParaRPr lang="es-ES" sz="1800" b="1" dirty="0">
              <a:solidFill>
                <a:srgbClr val="663300"/>
              </a:solidFill>
            </a:endParaRPr>
          </a:p>
          <a:p>
            <a:pPr lvl="1"/>
            <a:endParaRPr lang="es-ES" sz="140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55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" y="31501"/>
            <a:ext cx="5077262" cy="2350284"/>
          </a:xfrm>
          <a:prstGeom prst="rect">
            <a:avLst/>
          </a:prstGeom>
          <a:ln>
            <a:solidFill>
              <a:schemeClr val="bg1"/>
            </a:solidFill>
          </a:ln>
          <a:effectLst>
            <a:softEdge rad="63500"/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518" y="0"/>
            <a:ext cx="4064482" cy="241328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396897"/>
            <a:ext cx="2736304" cy="267551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547751"/>
            <a:ext cx="3347864" cy="159574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" y="2523088"/>
            <a:ext cx="2992975" cy="242312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381785"/>
            <a:ext cx="3347864" cy="1161246"/>
          </a:xfrm>
          <a:prstGeom prst="rect">
            <a:avLst/>
          </a:prstGeom>
          <a:ln>
            <a:solidFill>
              <a:schemeClr val="bg1"/>
            </a:solidFill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89709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20080"/>
          </a:xfrm>
        </p:spPr>
        <p:txBody>
          <a:bodyPr/>
          <a:lstStyle/>
          <a:p>
            <a:r>
              <a:rPr lang="es-ES" sz="3200" b="1" dirty="0" err="1" smtClean="0"/>
              <a:t>TICs</a:t>
            </a:r>
            <a:r>
              <a:rPr lang="es-ES" sz="3200" b="1" dirty="0" smtClean="0"/>
              <a:t>: Big Data, </a:t>
            </a:r>
            <a:r>
              <a:rPr lang="es-ES" sz="3200" b="1" dirty="0" err="1" smtClean="0"/>
              <a:t>IoT</a:t>
            </a:r>
            <a:r>
              <a:rPr lang="es-ES" sz="3200" b="1" dirty="0" smtClean="0"/>
              <a:t>, Digitalización</a:t>
            </a:r>
            <a:endParaRPr lang="es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3888432"/>
          </a:xfrm>
        </p:spPr>
        <p:txBody>
          <a:bodyPr>
            <a:normAutofit lnSpcReduction="10000"/>
          </a:bodyPr>
          <a:lstStyle/>
          <a:p>
            <a:r>
              <a:rPr lang="es-ES" sz="1900" b="1" dirty="0">
                <a:solidFill>
                  <a:srgbClr val="663300"/>
                </a:solidFill>
              </a:rPr>
              <a:t>I</a:t>
            </a:r>
            <a:r>
              <a:rPr lang="es-ES" sz="1900" b="1" dirty="0" smtClean="0">
                <a:solidFill>
                  <a:srgbClr val="663300"/>
                </a:solidFill>
              </a:rPr>
              <a:t>ntercambio de Información. Estadística</a:t>
            </a:r>
          </a:p>
          <a:p>
            <a:pPr lvl="1"/>
            <a:r>
              <a:rPr lang="es-ES" sz="1500" b="1" dirty="0" smtClean="0">
                <a:solidFill>
                  <a:srgbClr val="663300"/>
                </a:solidFill>
              </a:rPr>
              <a:t>Datos sobre cargas, infraestructura, siniestros, etc…</a:t>
            </a:r>
          </a:p>
          <a:p>
            <a:pPr lvl="1"/>
            <a:r>
              <a:rPr lang="es-ES" sz="1500" b="1" dirty="0" smtClean="0">
                <a:solidFill>
                  <a:srgbClr val="663300"/>
                </a:solidFill>
              </a:rPr>
              <a:t>Herramienta para toma de decisiones y planificación 	</a:t>
            </a:r>
            <a:endParaRPr lang="es-ES" sz="1500" b="1" dirty="0">
              <a:solidFill>
                <a:srgbClr val="663300"/>
              </a:solidFill>
            </a:endParaRPr>
          </a:p>
          <a:p>
            <a:pPr lvl="1"/>
            <a:r>
              <a:rPr lang="es-ES" sz="1500" b="1" dirty="0" smtClean="0">
                <a:solidFill>
                  <a:srgbClr val="663300"/>
                </a:solidFill>
              </a:rPr>
              <a:t>Grupo de expertos en S.E. del CIH</a:t>
            </a:r>
            <a:endParaRPr lang="es-ES" sz="1500" b="1" dirty="0">
              <a:solidFill>
                <a:srgbClr val="663300"/>
              </a:solidFill>
            </a:endParaRPr>
          </a:p>
          <a:p>
            <a:pPr marL="457200" lvl="1" indent="0">
              <a:buNone/>
            </a:pPr>
            <a:endParaRPr lang="es-ES" sz="1400" b="1" dirty="0" smtClean="0">
              <a:solidFill>
                <a:srgbClr val="663300"/>
              </a:solidFill>
            </a:endParaRPr>
          </a:p>
          <a:p>
            <a:pPr lvl="0"/>
            <a:r>
              <a:rPr lang="es-ES" sz="1900" b="1" dirty="0" smtClean="0">
                <a:solidFill>
                  <a:srgbClr val="663300"/>
                </a:solidFill>
              </a:rPr>
              <a:t>Digitalización </a:t>
            </a:r>
          </a:p>
          <a:p>
            <a:pPr lvl="1"/>
            <a:r>
              <a:rPr lang="es-ES" sz="1500" b="1" dirty="0" smtClean="0">
                <a:solidFill>
                  <a:srgbClr val="663300"/>
                </a:solidFill>
              </a:rPr>
              <a:t>Procesos de gestión documental, autorizaciones y controles</a:t>
            </a:r>
          </a:p>
          <a:p>
            <a:pPr lvl="1"/>
            <a:r>
              <a:rPr lang="es-ES" sz="1500" b="1" dirty="0" smtClean="0">
                <a:solidFill>
                  <a:srgbClr val="663300"/>
                </a:solidFill>
              </a:rPr>
              <a:t>Mejora de eficiencia operativa, reducción de tiempos y costos.</a:t>
            </a:r>
          </a:p>
          <a:p>
            <a:pPr lvl="1"/>
            <a:r>
              <a:rPr lang="es-ES" sz="1500" b="1" dirty="0" smtClean="0">
                <a:solidFill>
                  <a:srgbClr val="663300"/>
                </a:solidFill>
              </a:rPr>
              <a:t>Grupo de Trabajo de Asuntos Aduaneros de CA </a:t>
            </a:r>
          </a:p>
          <a:p>
            <a:pPr marL="457200" lvl="1" indent="0">
              <a:buNone/>
            </a:pPr>
            <a:endParaRPr lang="es-ES" sz="1400" b="1" dirty="0">
              <a:solidFill>
                <a:srgbClr val="663300"/>
              </a:solidFill>
            </a:endParaRPr>
          </a:p>
          <a:p>
            <a:pPr lvl="0"/>
            <a:r>
              <a:rPr lang="es-ES" sz="1900" b="1" dirty="0" err="1" smtClean="0">
                <a:solidFill>
                  <a:srgbClr val="663300"/>
                </a:solidFill>
              </a:rPr>
              <a:t>IoT</a:t>
            </a:r>
            <a:r>
              <a:rPr lang="es-ES" sz="1900" b="1" dirty="0" smtClean="0">
                <a:solidFill>
                  <a:srgbClr val="663300"/>
                </a:solidFill>
              </a:rPr>
              <a:t>, </a:t>
            </a:r>
            <a:r>
              <a:rPr lang="es-ES" sz="1900" b="1" dirty="0" err="1" smtClean="0">
                <a:solidFill>
                  <a:srgbClr val="663300"/>
                </a:solidFill>
              </a:rPr>
              <a:t>blockchain</a:t>
            </a:r>
            <a:r>
              <a:rPr lang="es-ES" sz="1900" b="1" dirty="0" smtClean="0">
                <a:solidFill>
                  <a:srgbClr val="663300"/>
                </a:solidFill>
              </a:rPr>
              <a:t>  y SI conexos</a:t>
            </a:r>
          </a:p>
          <a:p>
            <a:pPr marL="0" lvl="0" indent="0">
              <a:buNone/>
            </a:pPr>
            <a:endParaRPr lang="es-ES" sz="1900" b="1" dirty="0" smtClean="0">
              <a:solidFill>
                <a:srgbClr val="663300"/>
              </a:solidFill>
            </a:endParaRPr>
          </a:p>
          <a:p>
            <a:pPr lvl="0"/>
            <a:r>
              <a:rPr lang="es-ES" sz="1900" b="1" dirty="0" smtClean="0">
                <a:solidFill>
                  <a:srgbClr val="663300"/>
                </a:solidFill>
              </a:rPr>
              <a:t>Sistema inteligente de gestión de la vía navegable: ↑ seguridad </a:t>
            </a:r>
            <a:endParaRPr lang="es-ES" sz="1900" b="1" dirty="0">
              <a:solidFill>
                <a:srgbClr val="663300"/>
              </a:solidFill>
            </a:endParaRPr>
          </a:p>
          <a:p>
            <a:pPr marL="457200" lvl="1" indent="0">
              <a:buNone/>
            </a:pPr>
            <a:endParaRPr lang="es-ES" sz="150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14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20080"/>
          </a:xfrm>
        </p:spPr>
        <p:txBody>
          <a:bodyPr/>
          <a:lstStyle/>
          <a:p>
            <a:r>
              <a:rPr lang="es-ES" sz="3200" b="1" dirty="0" err="1" smtClean="0"/>
              <a:t>TICs</a:t>
            </a:r>
            <a:r>
              <a:rPr lang="es-ES" sz="3200" b="1" dirty="0" smtClean="0"/>
              <a:t>: Big Data, </a:t>
            </a:r>
            <a:r>
              <a:rPr lang="es-ES" sz="3200" b="1" dirty="0" err="1" smtClean="0"/>
              <a:t>IoT</a:t>
            </a:r>
            <a:r>
              <a:rPr lang="es-ES" sz="3200" b="1" dirty="0" smtClean="0"/>
              <a:t>, Digitalización</a:t>
            </a:r>
            <a:endParaRPr lang="es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419622"/>
            <a:ext cx="8147248" cy="3456384"/>
          </a:xfrm>
        </p:spPr>
        <p:txBody>
          <a:bodyPr>
            <a:normAutofit/>
          </a:bodyPr>
          <a:lstStyle/>
          <a:p>
            <a:r>
              <a:rPr lang="es-ES" sz="1900" b="1" dirty="0" smtClean="0">
                <a:solidFill>
                  <a:srgbClr val="663300"/>
                </a:solidFill>
              </a:rPr>
              <a:t>Desarrollo de SSI para el transporte fluvial y la logística</a:t>
            </a:r>
          </a:p>
          <a:p>
            <a:pPr marL="0" indent="0">
              <a:buNone/>
            </a:pPr>
            <a:endParaRPr lang="es-ES" sz="1900" b="1" dirty="0" smtClean="0">
              <a:solidFill>
                <a:srgbClr val="663300"/>
              </a:solidFill>
            </a:endParaRPr>
          </a:p>
          <a:p>
            <a:r>
              <a:rPr lang="es-ES" sz="1900" b="1" dirty="0" smtClean="0">
                <a:solidFill>
                  <a:srgbClr val="663300"/>
                </a:solidFill>
              </a:rPr>
              <a:t>SSI: industria </a:t>
            </a:r>
            <a:r>
              <a:rPr lang="es-ES" sz="1900" b="1" dirty="0" err="1" smtClean="0">
                <a:solidFill>
                  <a:srgbClr val="663300"/>
                </a:solidFill>
              </a:rPr>
              <a:t>industrializante</a:t>
            </a:r>
            <a:r>
              <a:rPr lang="es-ES" sz="1900" b="1" dirty="0" smtClean="0">
                <a:solidFill>
                  <a:srgbClr val="663300"/>
                </a:solidFill>
              </a:rPr>
              <a:t>, motor de cambio</a:t>
            </a:r>
          </a:p>
          <a:p>
            <a:pPr marL="0" indent="0">
              <a:buNone/>
            </a:pPr>
            <a:endParaRPr lang="es-ES" sz="1900" b="1" dirty="0" smtClean="0">
              <a:solidFill>
                <a:srgbClr val="663300"/>
              </a:solidFill>
            </a:endParaRPr>
          </a:p>
          <a:p>
            <a:r>
              <a:rPr lang="es-ES" sz="1900" b="1" dirty="0" smtClean="0">
                <a:solidFill>
                  <a:srgbClr val="663300"/>
                </a:solidFill>
              </a:rPr>
              <a:t>Articular tramas intersectoriales </a:t>
            </a:r>
          </a:p>
        </p:txBody>
      </p:sp>
    </p:spTree>
    <p:extLst>
      <p:ext uri="{BB962C8B-B14F-4D97-AF65-F5344CB8AC3E}">
        <p14:creationId xmlns:p14="http://schemas.microsoft.com/office/powerpoint/2010/main" val="205184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jecutiv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j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jecutiv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j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Ejecutiv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j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1971</TotalTime>
  <Words>414</Words>
  <Application>Microsoft Office PowerPoint</Application>
  <PresentationFormat>Presentación en pantalla (16:9)</PresentationFormat>
  <Paragraphs>108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Tema de Office</vt:lpstr>
      <vt:lpstr>Ejecutivo</vt:lpstr>
      <vt:lpstr>1_Ejecutivo</vt:lpstr>
      <vt:lpstr>1_Tema de Office</vt:lpstr>
      <vt:lpstr>2_Ejecutivo</vt:lpstr>
      <vt:lpstr>   Encuentro internacional de Logística Fluvial 2020:  Perspectivas para la  Hidrovía Paraguay-Paraná  </vt:lpstr>
      <vt:lpstr>Hidrovía del futuro: verde e inteligente</vt:lpstr>
      <vt:lpstr>     Hidrovía del futuro:  verde e inteligente</vt:lpstr>
      <vt:lpstr>Gestión hídrica sostenible </vt:lpstr>
      <vt:lpstr>Descarbonización del transporte fluvial</vt:lpstr>
      <vt:lpstr>Descarbonización del transporte fluvial (2)</vt:lpstr>
      <vt:lpstr>Presentación de PowerPoint</vt:lpstr>
      <vt:lpstr>TICs: Big Data, IoT, Digitalización</vt:lpstr>
      <vt:lpstr>TICs: Big Data, IoT, Digitalización</vt:lpstr>
      <vt:lpstr>Infraestructura sostenible e inteligente </vt:lpstr>
      <vt:lpstr>Conclusiones</vt:lpstr>
      <vt:lpstr>Muchas gracias!!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familia</dc:creator>
  <cp:lastModifiedBy>familia</cp:lastModifiedBy>
  <cp:revision>225</cp:revision>
  <dcterms:created xsi:type="dcterms:W3CDTF">2020-05-25T16:18:34Z</dcterms:created>
  <dcterms:modified xsi:type="dcterms:W3CDTF">2020-12-06T12:20:18Z</dcterms:modified>
</cp:coreProperties>
</file>